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47.wmf" ContentType="image/x-wmf"/>
  <Override PartName="/ppt/media/image6.jpeg" ContentType="image/jpeg"/>
  <Override PartName="/ppt/media/image46.wmf" ContentType="image/x-wmf"/>
  <Override PartName="/ppt/media/image45.wmf" ContentType="image/x-wmf"/>
  <Override PartName="/ppt/media/image43.wmf" ContentType="image/x-wmf"/>
  <Override PartName="/ppt/media/image42.wmf" ContentType="image/x-wmf"/>
  <Override PartName="/ppt/media/image41.wmf" ContentType="image/x-wmf"/>
  <Override PartName="/ppt/media/image52.png" ContentType="image/png"/>
  <Override PartName="/ppt/media/image40.wmf" ContentType="image/x-wmf"/>
  <Override PartName="/ppt/media/image35.wmf" ContentType="image/x-wmf"/>
  <Override PartName="/ppt/media/image33.wmf" ContentType="image/x-wmf"/>
  <Override PartName="/ppt/media/image30.wmf" ContentType="image/x-wmf"/>
  <Override PartName="/ppt/media/image29.wmf" ContentType="image/x-wmf"/>
  <Override PartName="/ppt/media/image28.wmf" ContentType="image/x-wmf"/>
  <Override PartName="/ppt/media/image26.wmf" ContentType="image/x-wmf"/>
  <Override PartName="/ppt/media/image25.wmf" ContentType="image/x-wmf"/>
  <Override PartName="/ppt/media/image10.png" ContentType="image/png"/>
  <Override PartName="/ppt/media/image58.wmf" ContentType="image/x-wmf"/>
  <Override PartName="/ppt/media/image9.jpeg" ContentType="image/jpeg"/>
  <Override PartName="/ppt/media/image34.wmf" ContentType="image/x-wmf"/>
  <Override PartName="/ppt/media/image7.jpeg" ContentType="image/jpeg"/>
  <Override PartName="/ppt/media/image57.wmf" ContentType="image/x-wmf"/>
  <Override PartName="/ppt/media/image37.wmf" ContentType="image/x-wmf"/>
  <Override PartName="/ppt/media/image5.jpeg" ContentType="image/jpeg"/>
  <Override PartName="/ppt/media/image2.wmf" ContentType="image/x-wmf"/>
  <Override PartName="/ppt/media/image27.wmf" ContentType="image/x-wmf"/>
  <Override PartName="/ppt/media/image60.wmf" ContentType="image/x-wmf"/>
  <Override PartName="/ppt/media/image53.tif" ContentType="image/tiff"/>
  <Override PartName="/ppt/media/image18.wmf" ContentType="image/x-wmf"/>
  <Override PartName="/ppt/media/image55.wmf" ContentType="image/x-wmf"/>
  <Override PartName="/ppt/media/image70.wmf" ContentType="image/x-wmf"/>
  <Override PartName="/ppt/media/image49.wmf" ContentType="image/x-wmf"/>
  <Override PartName="/ppt/media/image64.wmf" ContentType="image/x-wmf"/>
  <Override PartName="/ppt/media/image50.png" ContentType="image/png"/>
  <Override PartName="/ppt/media/image51.wmf" ContentType="image/x-wmf"/>
  <Override PartName="/ppt/media/image1.wmf" ContentType="image/x-wmf"/>
  <Override PartName="/ppt/media/image17.png" ContentType="image/png"/>
  <Override PartName="/ppt/media/image36.wmf" ContentType="image/x-wmf"/>
  <Override PartName="/ppt/media/image69.wmf" ContentType="image/x-wmf"/>
  <Override PartName="/ppt/media/image72.wmf" ContentType="image/x-wmf"/>
  <Override PartName="/ppt/media/image39.wmf" ContentType="image/x-wmf"/>
  <Override PartName="/ppt/media/image66.wmf" ContentType="image/x-wmf"/>
  <Override PartName="/ppt/media/image19.wmf" ContentType="image/x-wmf"/>
  <Override PartName="/ppt/media/image68.wmf" ContentType="image/x-wmf"/>
  <Override PartName="/ppt/media/image67.png" ContentType="image/png"/>
  <Override PartName="/ppt/media/image56.wmf" ContentType="image/x-wmf"/>
  <Override PartName="/ppt/media/image71.wmf" ContentType="image/x-wmf"/>
  <Override PartName="/ppt/media/image3.wmf" ContentType="image/x-wmf"/>
  <Override PartName="/ppt/media/image38.wmf" ContentType="image/x-wmf"/>
  <Override PartName="/ppt/media/image65.wmf" ContentType="image/x-wmf"/>
  <Override PartName="/ppt/media/image59.png" ContentType="image/png"/>
  <Override PartName="/ppt/media/image48.wmf" ContentType="image/x-wmf"/>
  <Override PartName="/ppt/media/image63.wmf" ContentType="image/x-wmf"/>
  <Override PartName="/ppt/media/image11.jpeg" ContentType="image/jpeg"/>
  <Override PartName="/ppt/media/image62.wmf" ContentType="image/x-wmf"/>
  <Override PartName="/ppt/media/image61.wmf" ContentType="image/x-wmf"/>
  <Override PartName="/ppt/media/image20.wmf" ContentType="image/x-wmf"/>
  <Override PartName="/ppt/media/image31.png" ContentType="image/png"/>
  <Override PartName="/ppt/media/image14.wmf" ContentType="image/x-wmf"/>
  <Override PartName="/ppt/media/image13.png" ContentType="image/png"/>
  <Override PartName="/ppt/media/image16.jpeg" ContentType="image/jpeg"/>
  <Override PartName="/ppt/media/image32.wmf" ContentType="image/x-wmf"/>
  <Override PartName="/ppt/media/image23.wmf" ContentType="image/x-wmf"/>
  <Override PartName="/ppt/media/image21.wmf" ContentType="image/x-wmf"/>
  <Override PartName="/ppt/media/image4.wmf" ContentType="image/x-wmf"/>
  <Override PartName="/ppt/media/image54.wmf" ContentType="image/x-wmf"/>
  <Override PartName="/ppt/media/image8.jpeg" ContentType="image/jpeg"/>
  <Override PartName="/ppt/media/image44.wmf" ContentType="image/x-wmf"/>
  <Override PartName="/ppt/media/image12.png" ContentType="image/png"/>
  <Override PartName="/ppt/media/image24.wmf" ContentType="image/x-wmf"/>
  <Override PartName="/ppt/media/image15.jpeg" ContentType="image/jpeg"/>
  <Override PartName="/ppt/media/image22.wmf" ContentType="image/x-wmf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_rels/notesSlide10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59.xml.rels" ContentType="application/vnd.openxmlformats-package.relationships+xml"/>
  <Override PartName="/ppt/notesSlides/notesSlide1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27.xml" ContentType="application/vnd.openxmlformats-officedocument.presentationml.slide+xml"/>
  <Override PartName="/ppt/slides/slide60.xml" ContentType="application/vnd.openxmlformats-officedocument.presentationml.slide+xml"/>
  <Override PartName="/ppt/slides/_rels/slide55.xml.rels" ContentType="application/vnd.openxmlformats-package.relationships+xml"/>
  <Override PartName="/ppt/slides/_rels/slide21.xml.rels" ContentType="application/vnd.openxmlformats-package.relationships+xml"/>
  <Override PartName="/ppt/slides/_rels/slide54.xml.rels" ContentType="application/vnd.openxmlformats-package.relationships+xml"/>
  <Override PartName="/ppt/slides/_rels/slide20.xml.rels" ContentType="application/vnd.openxmlformats-package.relationships+xml"/>
  <Override PartName="/ppt/slides/_rels/slide9.xml.rels" ContentType="application/vnd.openxmlformats-package.relationships+xml"/>
  <Override PartName="/ppt/slides/_rels/slide57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56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6.xml.rels" ContentType="application/vnd.openxmlformats-package.relationships+xml"/>
  <Override PartName="/ppt/slides/_rels/slide58.xml.rels" ContentType="application/vnd.openxmlformats-package.relationships+xml"/>
  <Override PartName="/ppt/slides/_rels/slide52.xml.rels" ContentType="application/vnd.openxmlformats-package.relationships+xml"/>
  <Override PartName="/ppt/slides/_rels/slide59.xml.rels" ContentType="application/vnd.openxmlformats-package.relationships+xml"/>
  <Override PartName="/ppt/slides/_rels/slide19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27.xml.rels" ContentType="application/vnd.openxmlformats-package.relationships+xml"/>
  <Override PartName="/ppt/slides/_rels/slide7.xml.rels" ContentType="application/vnd.openxmlformats-package.relationships+xml"/>
  <Override PartName="/ppt/slides/_rels/slide63.xml.rels" ContentType="application/vnd.openxmlformats-package.relationships+xml"/>
  <Override PartName="/ppt/slides/_rels/slide35.xml.rels" ContentType="application/vnd.openxmlformats-package.relationships+xml"/>
  <Override PartName="/ppt/slides/_rels/slide43.xml.rels" ContentType="application/vnd.openxmlformats-package.relationships+xml"/>
  <Override PartName="/ppt/slides/_rels/slide36.xml.rels" ContentType="application/vnd.openxmlformats-package.relationships+xml"/>
  <Override PartName="/ppt/slides/_rels/slide44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32.xml.rels" ContentType="application/vnd.openxmlformats-package.relationships+xml"/>
  <Override PartName="/ppt/slides/_rels/slide39.xml.rels" ContentType="application/vnd.openxmlformats-package.relationships+xml"/>
  <Override PartName="/ppt/slides/_rels/slide31.xml.rels" ContentType="application/vnd.openxmlformats-package.relationships+xml"/>
  <Override PartName="/ppt/slides/_rels/slide38.xml.rels" ContentType="application/vnd.openxmlformats-package.relationships+xml"/>
  <Override PartName="/ppt/slides/_rels/slide22.xml.rels" ContentType="application/vnd.openxmlformats-package.relationships+xml"/>
  <Override PartName="/ppt/slides/_rels/slide30.xml.rels" ContentType="application/vnd.openxmlformats-package.relationships+xml"/>
  <Override PartName="/ppt/slides/_rels/slide37.xml.rels" ContentType="application/vnd.openxmlformats-package.relationships+xml"/>
  <Override PartName="/ppt/slides/_rels/slide12.xml.rels" ContentType="application/vnd.openxmlformats-package.relationships+xml"/>
  <Override PartName="/ppt/slides/_rels/slide6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17.xml.rels" ContentType="application/vnd.openxmlformats-package.relationships+xml"/>
  <Override PartName="/ppt/slides/_rels/slide65.xml.rels" ContentType="application/vnd.openxmlformats-package.relationships+xml"/>
  <Override PartName="/ppt/slides/_rels/slide18.xml.rels" ContentType="application/vnd.openxmlformats-package.relationships+xml"/>
  <Override PartName="/ppt/slides/_rels/slide66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64.xml.rels" ContentType="application/vnd.openxmlformats-package.relationships+xml"/>
  <Override PartName="/ppt/slides/_rels/slide8.xml.rels" ContentType="application/vnd.openxmlformats-package.relationships+xml"/>
  <Override PartName="/ppt/slides/_rels/slide62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53.xml.rels" ContentType="application/vnd.openxmlformats-package.relationships+xml"/>
  <Override PartName="/ppt/slides/_rels/slide4.xml.rels" ContentType="application/vnd.openxmlformats-package.relationships+xml"/>
  <Override PartName="/ppt/slides/_rels/slide68.xml.rels" ContentType="application/vnd.openxmlformats-package.relationships+xml"/>
  <Override PartName="/ppt/slides/_rels/slide67.xml.rels" ContentType="application/vnd.openxmlformats-package.relationships+xml"/>
  <Override PartName="/ppt/slides/slide5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slides/slide68.xml" ContentType="application/vnd.openxmlformats-officedocument.presentationml.slide+xml"/>
  <Override PartName="/ppt/slides/slide49.xml" ContentType="application/vnd.openxmlformats-officedocument.presentationml.slide+xml"/>
  <Override PartName="/ppt/slides/slide64.xml" ContentType="application/vnd.openxmlformats-officedocument.presentationml.slide+xml"/>
  <Override PartName="/ppt/slides/slide11.xml" ContentType="application/vnd.openxmlformats-officedocument.presentationml.slide+xml"/>
  <Override PartName="/ppt/slides/slide58.xml" ContentType="application/vnd.openxmlformats-officedocument.presentationml.slide+xml"/>
  <Override PartName="/ppt/slides/slide16.xml" ContentType="application/vnd.openxmlformats-officedocument.presentationml.slide+xml"/>
  <Override PartName="/ppt/slides/slide65.xml" ContentType="application/vnd.openxmlformats-officedocument.presentationml.slide+xml"/>
  <Override PartName="/ppt/slides/slide12.xml" ContentType="application/vnd.openxmlformats-officedocument.presentationml.slide+xml"/>
  <Override PartName="/ppt/slides/slide59.xml" ContentType="application/vnd.openxmlformats-officedocument.presentationml.slide+xml"/>
  <Override PartName="/ppt/slides/slide17.xml" ContentType="application/vnd.openxmlformats-officedocument.presentationml.slide+xml"/>
  <Override PartName="/ppt/slides/slide66.xml" ContentType="application/vnd.openxmlformats-officedocument.presentationml.slide+xml"/>
  <Override PartName="/ppt/slides/slide13.xml" ContentType="application/vnd.openxmlformats-officedocument.presentationml.slide+xml"/>
  <Override PartName="/ppt/slides/slide18.xml" ContentType="application/vnd.openxmlformats-officedocument.presentationml.slide+xml"/>
  <Override PartName="/ppt/slides/slide67.xml" ContentType="application/vnd.openxmlformats-officedocument.presentationml.slide+xml"/>
  <Override PartName="/ppt/slides/slide14.xml" ContentType="application/vnd.openxmlformats-officedocument.presentationml.slide+xml"/>
  <Override PartName="/ppt/slides/slide48.xml" ContentType="application/vnd.openxmlformats-officedocument.presentationml.slide+xml"/>
  <Override PartName="/ppt/slides/slide63.xml" ContentType="application/vnd.openxmlformats-officedocument.presentationml.slide+xml"/>
  <Override PartName="/ppt/slides/slide10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28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8.xml" ContentType="application/vnd.openxmlformats-officedocument.presentationml.slide+xml"/>
  <Override PartName="/ppt/slides/slide56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9.xml" ContentType="application/vnd.openxmlformats-officedocument.presentationml.slide+xml"/>
  <Override PartName="/ppt/slides/slide57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s/slide55.xml" ContentType="application/vnd.openxmlformats-officedocument.presentationml.slid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E866383-A16D-4CD5-B71F-EFB89A56799E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2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1404823-0DA7-4B38-94AD-A1E2E45626A2}" type="slidenum">
              <a:rPr b="0" lang="en-US" sz="13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EF592A89-D0F1-45C9-A2AF-4EB5DD0D31E9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B4DA44C-9C88-4D9E-AE26-D6EB73E38146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D191CE7-A64A-4361-820D-57E53CF575BE}" type="slidenum">
              <a:rPr b="0" lang="en-US" sz="1200" spc="-1" strike="noStrike">
                <a:solidFill>
                  <a:srgbClr val="000000"/>
                </a:solidFill>
                <a:latin typeface="Times New Roman"/>
                <a:ea typeface="ＭＳ Ｐゴシック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</a:rPr>
              <a:t>So if you look at the  hierarchical category structure for, say, furniture.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</a:rPr>
              <a:t>At one end, have furniture, and at the other end, very specific types of furniture {read}. 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</a:rPr>
              <a:t>In between, in the middle level – e.g. chair, table, lamp – are basic-level categories 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</a:rPr>
              <a:t>The other levels can be named too:</a:t>
            </a:r>
            <a:endParaRPr b="0" lang="en-US" sz="2000" spc="-1" strike="noStrike">
              <a:latin typeface="Arial"/>
            </a:endParaRPr>
          </a:p>
          <a:p>
            <a:pPr lvl="1"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  <a:ea typeface="ＭＳ Ｐゴシック"/>
              </a:rPr>
              <a:t>Superordinate –  the level above the basic-level category, contains basic level categories </a:t>
            </a:r>
            <a:endParaRPr b="0" lang="en-US" sz="2000" spc="-1" strike="noStrike">
              <a:latin typeface="Arial"/>
            </a:endParaRPr>
          </a:p>
          <a:p>
            <a:pPr lvl="1"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  <a:ea typeface="ＭＳ Ｐゴシック"/>
              </a:rPr>
              <a:t>Subordinate is the level below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2000" spc="-1" strike="noStrike">
                <a:latin typeface="Times New Roman"/>
                <a:ea typeface="ＭＳ Ｐゴシック"/>
              </a:rPr>
              <a:t>But in what respects are these basic-level categories considered psychologically or cognitively basic? [next slide]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  <a:ea typeface="ＭＳ Ｐゴシック"/>
              </a:rPr>
              <a:t>See Law of Cosines (Cosine Rule) wikipedia page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3" name="TextShape 3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A08C5CF7-0C06-4036-8246-DB3B246F6E96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8C0F8983-6A41-45E5-BEBF-F93E8820A0FD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sldImg"/>
          </p:nvPr>
        </p:nvSpPr>
        <p:spPr>
          <a:xfrm>
            <a:off x="1073160" y="704880"/>
            <a:ext cx="4698720" cy="3524040"/>
          </a:xfrm>
          <a:prstGeom prst="rect">
            <a:avLst/>
          </a:prstGeom>
        </p:spPr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684360" y="4463280"/>
            <a:ext cx="5475960" cy="422820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46791022-5964-4DF0-B141-8EEAB1532CD9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sldImg"/>
          </p:nvPr>
        </p:nvSpPr>
        <p:spPr>
          <a:xfrm>
            <a:off x="1073160" y="704880"/>
            <a:ext cx="4698720" cy="3524040"/>
          </a:xfrm>
          <a:prstGeom prst="rect">
            <a:avLst/>
          </a:prstGeom>
        </p:spPr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84360" y="4463280"/>
            <a:ext cx="5475960" cy="422820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0C4AAF9D-06C9-46FC-AE3F-57B5F8D1B0A3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DC0D174B-9092-4B08-814F-D31B60C58D9B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6480" rIns="96480" tIns="48240" bIns="48240" anchor="b">
            <a:noAutofit/>
          </a:bodyPr>
          <a:p>
            <a:pPr algn="r">
              <a:lnSpc>
                <a:spcPct val="100000"/>
              </a:lnSpc>
            </a:pPr>
            <a:fld id="{3AB255D4-F7A3-44BC-9007-1C4C877391E1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6480" rIns="96480" tIns="48240" bIns="48240">
            <a:noAutofit/>
          </a:bodyPr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822960" y="394704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68828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337356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592452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2296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337356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592452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68828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822960" y="394704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68828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337356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5924520" y="184572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82296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337356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5924520" y="3947040"/>
            <a:ext cx="242892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822960" y="286560"/>
            <a:ext cx="7543440" cy="672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4023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88280" y="394704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2296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88280" y="1845720"/>
            <a:ext cx="368100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822960" y="3947040"/>
            <a:ext cx="7543440" cy="1918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 rot="16200000">
            <a:off x="-3375720" y="3331080"/>
            <a:ext cx="6857640" cy="19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 flipV="1" rot="16200000">
            <a:off x="-3299400" y="3420360"/>
            <a:ext cx="6857640" cy="45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4572000" y="681120"/>
            <a:ext cx="3890520" cy="173160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85000"/>
              </a:lnSpc>
            </a:pPr>
            <a:r>
              <a:rPr b="1" lang="en-US" sz="3200" spc="-52" strike="noStrike">
                <a:solidFill>
                  <a:srgbClr val="404040"/>
                </a:solidFill>
                <a:latin typeface="Calibri Light"/>
              </a:rPr>
              <a:t>Click to </a:t>
            </a:r>
            <a:r>
              <a:rPr b="1" lang="en-US" sz="3200" spc="-52" strike="noStrike">
                <a:solidFill>
                  <a:srgbClr val="404040"/>
                </a:solidFill>
                <a:latin typeface="Calibri Light"/>
              </a:rPr>
              <a:t>edit </a:t>
            </a:r>
            <a:r>
              <a:rPr b="1" lang="en-US" sz="3200" spc="-52" strike="noStrike">
                <a:solidFill>
                  <a:srgbClr val="404040"/>
                </a:solidFill>
                <a:latin typeface="Calibri Light"/>
              </a:rPr>
              <a:t>Master </a:t>
            </a:r>
            <a:r>
              <a:rPr b="1" lang="en-US" sz="3200" spc="-52" strike="noStrike">
                <a:solidFill>
                  <a:srgbClr val="404040"/>
                </a:solidFill>
                <a:latin typeface="Calibri Light"/>
              </a:rPr>
              <a:t>title style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7238880" y="6273720"/>
            <a:ext cx="1218960" cy="4568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5334120" y="6273720"/>
            <a:ext cx="1904760" cy="45684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4572000" y="6273720"/>
            <a:ext cx="764640" cy="456840"/>
          </a:xfrm>
          <a:prstGeom prst="rect">
            <a:avLst/>
          </a:prstGeom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B6CC5B-F56D-4BFF-930E-1023EC0E520C}" type="slidenum">
              <a:rPr b="0" lang="en-US" sz="1050" spc="-1" strike="noStrike">
                <a:solidFill>
                  <a:srgbClr val="ccddea"/>
                </a:solidFill>
                <a:latin typeface="Calibri"/>
              </a:rPr>
              <a:t>18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 rot="16200000">
            <a:off x="-3375720" y="3331080"/>
            <a:ext cx="6857640" cy="195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" name="CustomShape 2"/>
          <p:cNvSpPr/>
          <p:nvPr/>
        </p:nvSpPr>
        <p:spPr>
          <a:xfrm flipV="1" rot="16200000">
            <a:off x="-3299400" y="3420360"/>
            <a:ext cx="6857640" cy="453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PlaceHolder 3"/>
          <p:cNvSpPr>
            <a:spLocks noGrp="1"/>
          </p:cNvSpPr>
          <p:nvPr>
            <p:ph type="title"/>
          </p:nvPr>
        </p:nvSpPr>
        <p:spPr>
          <a:xfrm>
            <a:off x="822960" y="286560"/>
            <a:ext cx="7543440" cy="145044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body"/>
          </p:nvPr>
        </p:nvSpPr>
        <p:spPr>
          <a:xfrm>
            <a:off x="822960" y="1845720"/>
            <a:ext cx="7543440" cy="4023000"/>
          </a:xfrm>
          <a:prstGeom prst="rect">
            <a:avLst/>
          </a:prstGeom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Click to edit Master text styles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800" spc="-1" strike="noStrike">
                <a:solidFill>
                  <a:srgbClr val="404040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Third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Fourth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  <a:p>
            <a:pPr lvl="4" marL="93276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1400" spc="-1" strike="noStrike">
                <a:solidFill>
                  <a:srgbClr val="404040"/>
                </a:solidFill>
                <a:latin typeface="Calibri"/>
              </a:rPr>
              <a:t>Fifth level</a:t>
            </a:r>
            <a:endParaRPr b="0" lang="en-US" sz="14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dt"/>
          </p:nvPr>
        </p:nvSpPr>
        <p:spPr>
          <a:xfrm>
            <a:off x="822960" y="6459840"/>
            <a:ext cx="185400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F535D6A-F0CD-4AD4-AA7F-FE381DEDF5A8}" type="datetime">
              <a:rPr b="0" lang="en-US" sz="900" spc="-1" strike="noStrike">
                <a:solidFill>
                  <a:srgbClr val="ffffff"/>
                </a:solidFill>
                <a:latin typeface="Calibri"/>
              </a:rPr>
              <a:t>12/4/19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ftr"/>
          </p:nvPr>
        </p:nvSpPr>
        <p:spPr>
          <a:xfrm>
            <a:off x="2764800" y="6705720"/>
            <a:ext cx="3616920" cy="11880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800" spc="-1" strike="noStrike" cap="all">
                <a:solidFill>
                  <a:srgbClr val="000000"/>
                </a:solidFill>
                <a:latin typeface="Calibri"/>
              </a:rPr>
              <a:t>Slides adapted from Jure Leskovec</a:t>
            </a:r>
            <a:endParaRPr b="0" lang="en-US" sz="800" spc="-1" strike="noStrike">
              <a:latin typeface="Times New Roman"/>
            </a:endParaRPr>
          </a:p>
          <a:p>
            <a:pPr algn="ctr">
              <a:lnSpc>
                <a:spcPct val="100000"/>
              </a:lnSpc>
            </a:pPr>
            <a:endParaRPr b="0" lang="en-US" sz="800" spc="-1" strike="noStrike">
              <a:latin typeface="Times New Roman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 type="sldNum"/>
          </p:nvPr>
        </p:nvSpPr>
        <p:spPr>
          <a:xfrm>
            <a:off x="7425360" y="6459840"/>
            <a:ext cx="9835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F59C04D-5BEB-4ECB-A5E4-CE22646521FC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1</a:t>
            </a:fld>
            <a:endParaRPr b="0" lang="en-US" sz="105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www.oed.com/" TargetMode="External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Relationship Id="rId3" Type="http://schemas.openxmlformats.org/officeDocument/2006/relationships/image" Target="../media/image3.wmf"/><Relationship Id="rId4" Type="http://schemas.openxmlformats.org/officeDocument/2006/relationships/image" Target="../media/image4.wmf"/><Relationship Id="rId5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22.wmf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29.wmf"/><Relationship Id="rId2" Type="http://schemas.openxmlformats.org/officeDocument/2006/relationships/image" Target="../media/image3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Relationship Id="rId3" Type="http://schemas.openxmlformats.org/officeDocument/2006/relationships/image" Target="../media/image34.wmf"/><Relationship Id="rId4" Type="http://schemas.openxmlformats.org/officeDocument/2006/relationships/image" Target="../media/image35.wmf"/><Relationship Id="rId5" Type="http://schemas.openxmlformats.org/officeDocument/2006/relationships/image" Target="../media/image36.wmf"/><Relationship Id="rId6" Type="http://schemas.openxmlformats.org/officeDocument/2006/relationships/image" Target="../media/image37.wmf"/><Relationship Id="rId7" Type="http://schemas.openxmlformats.org/officeDocument/2006/relationships/image" Target="../media/image38.wmf"/><Relationship Id="rId8" Type="http://schemas.openxmlformats.org/officeDocument/2006/relationships/image" Target="../media/image39.wmf"/><Relationship Id="rId9" Type="http://schemas.openxmlformats.org/officeDocument/2006/relationships/image" Target="../media/image40.wmf"/><Relationship Id="rId10" Type="http://schemas.openxmlformats.org/officeDocument/2006/relationships/image" Target="../media/image41.wmf"/><Relationship Id="rId11" Type="http://schemas.openxmlformats.org/officeDocument/2006/relationships/image" Target="../media/image42.wmf"/><Relationship Id="rId12" Type="http://schemas.openxmlformats.org/officeDocument/2006/relationships/image" Target="../media/image43.wmf"/><Relationship Id="rId13" Type="http://schemas.openxmlformats.org/officeDocument/2006/relationships/image" Target="../media/image44.wmf"/><Relationship Id="rId14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6.wmf"/><Relationship Id="rId2" Type="http://schemas.openxmlformats.org/officeDocument/2006/relationships/image" Target="../media/image47.wmf"/><Relationship Id="rId3" Type="http://schemas.openxmlformats.org/officeDocument/2006/relationships/image" Target="../media/image48.wmf"/><Relationship Id="rId4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image" Target="../media/image56.wmf"/><Relationship Id="rId5" Type="http://schemas.openxmlformats.org/officeDocument/2006/relationships/image" Target="../media/image57.wmf"/><Relationship Id="rId6" Type="http://schemas.openxmlformats.org/officeDocument/2006/relationships/image" Target="../media/image58.wmf"/><Relationship Id="rId7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wmf"/><Relationship Id="rId3" Type="http://schemas.openxmlformats.org/officeDocument/2006/relationships/image" Target="../media/image61.wmf"/><Relationship Id="rId4" Type="http://schemas.openxmlformats.org/officeDocument/2006/relationships/image" Target="../media/image62.wmf"/><Relationship Id="rId5" Type="http://schemas.openxmlformats.org/officeDocument/2006/relationships/image" Target="../media/image63.wmf"/><Relationship Id="rId6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Relationship Id="rId3" Type="http://schemas.openxmlformats.org/officeDocument/2006/relationships/image" Target="../media/image66.wmf"/><Relationship Id="rId4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wmf"/><Relationship Id="rId3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9.wmf"/><Relationship Id="rId2" Type="http://schemas.openxmlformats.org/officeDocument/2006/relationships/image" Target="../media/image70.wmf"/><Relationship Id="rId3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1142640"/>
            <a:ext cx="6324120" cy="34873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algn="ctr">
              <a:lnSpc>
                <a:spcPct val="90000"/>
              </a:lnSpc>
              <a:spcBef>
                <a:spcPts val="901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Dan Jurafsky and James Martin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01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Speech and Language Processing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901"/>
              </a:spcBef>
              <a:spcAft>
                <a:spcPts val="201"/>
              </a:spcAft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1600200" y="3307320"/>
            <a:ext cx="72050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c00000"/>
                </a:solidFill>
                <a:latin typeface="Calibri"/>
              </a:rPr>
              <a:t>Chapter 6: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c00000"/>
                </a:solidFill>
                <a:latin typeface="Calibri"/>
              </a:rPr>
              <a:t>Vector Semantics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822960" y="286560"/>
            <a:ext cx="7543440" cy="932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Antonymy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304920" y="1737360"/>
            <a:ext cx="9143640" cy="41295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Senses that are opposites with respect to one feature of meaning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Otherwise, they are very similar!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dark/light   short/long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	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fast/slow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	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rise/fall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hot/cold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	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    up/down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	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      in/out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More formally: antonyms can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7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define a binary opposition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800280">
              <a:lnSpc>
                <a:spcPct val="7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or be at opposite ends of a scale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long/short, fast/slow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Be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reversives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ourier New"/>
              </a:rPr>
              <a:t>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Similarity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lvl="2"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  <a:ea typeface="Calibri"/>
              </a:rPr>
              <a:t>Words with similar meanings.  Not synonyms, but sharing some element of meaning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2"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400" spc="-1" strike="noStrike">
                <a:solidFill>
                  <a:srgbClr val="404040"/>
                </a:solidFill>
                <a:latin typeface="Courier New"/>
                <a:ea typeface="Courier New"/>
              </a:rPr>
              <a:t>car, bicycle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400" spc="-1" strike="noStrike">
                <a:solidFill>
                  <a:srgbClr val="404040"/>
                </a:solidFill>
                <a:latin typeface="Courier New"/>
                <a:ea typeface="Courier New"/>
              </a:rPr>
              <a:t>cow, horse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Ask humans how similar 2 words are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35" name="Table 2"/>
          <p:cNvGraphicFramePr/>
          <p:nvPr/>
        </p:nvGraphicFramePr>
        <p:xfrm>
          <a:off x="1447920" y="1846440"/>
          <a:ext cx="6918120" cy="3268440"/>
        </p:xfrm>
        <a:graphic>
          <a:graphicData uri="http://schemas.openxmlformats.org/drawingml/2006/table">
            <a:tbl>
              <a:tblPr/>
              <a:tblGrid>
                <a:gridCol w="1888920"/>
                <a:gridCol w="2514600"/>
                <a:gridCol w="2514600"/>
              </a:tblGrid>
              <a:tr h="44676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word1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word2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similarity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vanish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disappear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9.8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behave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obey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7.3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belief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impression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5.95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muscle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bone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3.65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modest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flexible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0.98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543240"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hole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agreement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2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0.3 </a:t>
                      </a:r>
                      <a:endParaRPr b="0" lang="en-US" sz="32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</a:tbl>
          </a:graphicData>
        </a:graphic>
      </p:graphicFrame>
      <p:sp>
        <p:nvSpPr>
          <p:cNvPr id="136" name="CustomShape 3"/>
          <p:cNvSpPr/>
          <p:nvPr/>
        </p:nvSpPr>
        <p:spPr>
          <a:xfrm>
            <a:off x="2072520" y="6248520"/>
            <a:ext cx="4530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SimLex-999 dataset (Hill et al., 2015)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822960" y="286560"/>
            <a:ext cx="7543440" cy="7797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Word relatedness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Also called "word association"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Words be related in any way, perhaps via a semantic frame or field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ourier New"/>
              </a:rPr>
              <a:t>car, bicycle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:    </a:t>
            </a: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similar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ourier New"/>
              </a:rPr>
              <a:t>car, gasoline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:   </a:t>
            </a: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related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, not similar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822960" y="286560"/>
            <a:ext cx="7543440" cy="932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Semantic field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TextShape 2"/>
          <p:cNvSpPr txBox="1"/>
          <p:nvPr/>
        </p:nvSpPr>
        <p:spPr>
          <a:xfrm>
            <a:off x="822960" y="1845720"/>
            <a:ext cx="7863480" cy="45547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56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Words that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cover a particular semantic domain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bear structured relations with each other.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1" lang="en-US" sz="3200" spc="-1" strike="noStrike">
                <a:solidFill>
                  <a:srgbClr val="404040"/>
                </a:solidFill>
                <a:latin typeface="Calibri"/>
              </a:rPr>
              <a:t>hospitals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surgeon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scalpel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nurse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anaesthetic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hospital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1" lang="en-US" sz="3200" spc="-1" strike="noStrike">
                <a:solidFill>
                  <a:srgbClr val="404040"/>
                </a:solidFill>
                <a:latin typeface="Calibri"/>
              </a:rPr>
              <a:t>restaurants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waiter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menu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plate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food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menu,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chef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),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1" lang="en-US" sz="3200" spc="-1" strike="noStrike">
                <a:solidFill>
                  <a:srgbClr val="404040"/>
                </a:solidFill>
                <a:latin typeface="Calibri"/>
              </a:rPr>
              <a:t>houses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29268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door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roof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kitchen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family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bed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Superordinate/ subordinate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One sense is a </a:t>
            </a:r>
            <a:r>
              <a:rPr b="1" lang="en-US" sz="2800" spc="-1" strike="noStrike">
                <a:solidFill>
                  <a:srgbClr val="0000ff"/>
                </a:solidFill>
                <a:latin typeface="Calibri"/>
              </a:rPr>
              <a:t>subordinate</a:t>
            </a: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 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of another if the first sense is more specific, denoting a subclass of the other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i="1" lang="en-US" sz="2400" spc="-1" strike="noStrike">
                <a:solidFill>
                  <a:srgbClr val="404040"/>
                </a:solidFill>
                <a:latin typeface="Calibri (Body)"/>
              </a:rPr>
              <a:t>car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is a subordinate of </a:t>
            </a: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vehicle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mango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is a subordinate of </a:t>
            </a: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fruit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Conversely </a:t>
            </a:r>
            <a:r>
              <a:rPr b="1" lang="en-US" sz="2800" spc="-1" strike="noStrike">
                <a:solidFill>
                  <a:srgbClr val="0000ff"/>
                </a:solidFill>
                <a:latin typeface="Calibri"/>
              </a:rPr>
              <a:t>superordinate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vehicle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is a superordinate of </a:t>
            </a: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car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fruit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is a subodinate of </a:t>
            </a:r>
            <a:r>
              <a:rPr b="0" i="1" lang="en-US" sz="2400" spc="-1" strike="noStrike">
                <a:solidFill>
                  <a:srgbClr val="404040"/>
                </a:solidFill>
                <a:latin typeface="Calibri"/>
              </a:rPr>
              <a:t>mango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  <p:graphicFrame>
        <p:nvGraphicFramePr>
          <p:cNvPr id="143" name="Table 3"/>
          <p:cNvGraphicFramePr/>
          <p:nvPr/>
        </p:nvGraphicFramePr>
        <p:xfrm>
          <a:off x="1219320" y="5638680"/>
          <a:ext cx="7009920" cy="965880"/>
        </p:xfrm>
        <a:graphic>
          <a:graphicData uri="http://schemas.openxmlformats.org/drawingml/2006/table">
            <a:tbl>
              <a:tblPr/>
              <a:tblGrid>
                <a:gridCol w="2666880"/>
                <a:gridCol w="1599840"/>
                <a:gridCol w="1117440"/>
                <a:gridCol w="1625760"/>
              </a:tblGrid>
              <a:tr h="406440"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Superordinate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vehicle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fruit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furniture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2808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761400"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1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Subordinate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2808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car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mango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68400" rIns="68400" tIns="25560" bIns="25560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479"/>
                        </a:spcBef>
                      </a:pPr>
                      <a:r>
                        <a:rPr b="0" lang="en-US" sz="2400" spc="-1" strike="noStrike">
                          <a:solidFill>
                            <a:srgbClr val="0000ff"/>
                          </a:solidFill>
                          <a:latin typeface="Tahoma"/>
                        </a:rPr>
                        <a:t>chair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2808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97800" y="1063080"/>
            <a:ext cx="7617240" cy="8568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</a:rPr>
              <a:t>These levels are not symmetric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690560" y="2108880"/>
            <a:ext cx="5829120" cy="3428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One level of category is distinguished from the others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The "basic level"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Name these items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3" descr=""/>
          <p:cNvPicPr/>
          <p:nvPr/>
        </p:nvPicPr>
        <p:blipFill>
          <a:blip r:embed="rId1"/>
          <a:stretch/>
        </p:blipFill>
        <p:spPr>
          <a:xfrm>
            <a:off x="1269720" y="2245320"/>
            <a:ext cx="2442240" cy="1539360"/>
          </a:xfrm>
          <a:prstGeom prst="rect">
            <a:avLst/>
          </a:prstGeom>
          <a:ln>
            <a:noFill/>
          </a:ln>
        </p:spPr>
      </p:pic>
      <p:pic>
        <p:nvPicPr>
          <p:cNvPr id="148" name="Picture 4" descr=""/>
          <p:cNvPicPr/>
          <p:nvPr/>
        </p:nvPicPr>
        <p:blipFill>
          <a:blip r:embed="rId2"/>
          <a:stretch/>
        </p:blipFill>
        <p:spPr>
          <a:xfrm>
            <a:off x="2831400" y="3795120"/>
            <a:ext cx="1973520" cy="1973520"/>
          </a:xfrm>
          <a:prstGeom prst="rect">
            <a:avLst/>
          </a:prstGeom>
          <a:ln>
            <a:noFill/>
          </a:ln>
        </p:spPr>
      </p:pic>
      <p:pic>
        <p:nvPicPr>
          <p:cNvPr id="149" name="Picture 5" descr=""/>
          <p:cNvPicPr/>
          <p:nvPr/>
        </p:nvPicPr>
        <p:blipFill>
          <a:blip r:embed="rId3"/>
          <a:stretch/>
        </p:blipFill>
        <p:spPr>
          <a:xfrm>
            <a:off x="5614200" y="953640"/>
            <a:ext cx="2386440" cy="1789920"/>
          </a:xfrm>
          <a:prstGeom prst="rect">
            <a:avLst/>
          </a:prstGeom>
          <a:ln>
            <a:noFill/>
          </a:ln>
        </p:spPr>
      </p:pic>
      <p:pic>
        <p:nvPicPr>
          <p:cNvPr id="150" name="Picture 6" descr=""/>
          <p:cNvPicPr/>
          <p:nvPr/>
        </p:nvPicPr>
        <p:blipFill>
          <a:blip r:embed="rId4"/>
          <a:stretch/>
        </p:blipFill>
        <p:spPr>
          <a:xfrm>
            <a:off x="5306760" y="3417840"/>
            <a:ext cx="2350800" cy="2350800"/>
          </a:xfrm>
          <a:prstGeom prst="rect">
            <a:avLst/>
          </a:prstGeom>
          <a:ln>
            <a:noFill/>
          </a:ln>
        </p:spPr>
      </p:pic>
      <p:pic>
        <p:nvPicPr>
          <p:cNvPr id="151" name="Picture 7" descr=""/>
          <p:cNvPicPr/>
          <p:nvPr/>
        </p:nvPicPr>
        <p:blipFill>
          <a:blip r:embed="rId5"/>
          <a:stretch/>
        </p:blipFill>
        <p:spPr>
          <a:xfrm>
            <a:off x="3294000" y="2072520"/>
            <a:ext cx="2517480" cy="188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nodeType="clickEffect" fill="hold">
                      <p:stCondLst>
                        <p:cond delay="indefinite"/>
                      </p:stCondLst>
                      <p:childTnLst>
                        <p:par>
                          <p:cTn id="72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nodeType="clickEffect" fill="hold">
                      <p:stCondLst>
                        <p:cond delay="indefinite"/>
                      </p:stCondLst>
                      <p:childTnLst>
                        <p:par>
                          <p:cTn id="78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nodeType="clickEffect" fill="hold">
                      <p:stCondLst>
                        <p:cond delay="indefinite"/>
                      </p:stCondLst>
                      <p:childTnLst>
                        <p:par>
                          <p:cTn id="84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nodeType="clickEffect" fill="hold">
                      <p:stCondLst>
                        <p:cond delay="indefinite"/>
                      </p:stCondLst>
                      <p:childTnLst>
                        <p:par>
                          <p:cTn id="90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nodeType="clickEffect" fill="hold">
                      <p:stCondLst>
                        <p:cond delay="indefinite"/>
                      </p:stCondLst>
                      <p:childTnLst>
                        <p:par>
                          <p:cTn id="96" nodeType="withEffect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80680" y="1166400"/>
            <a:ext cx="8298360" cy="993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584280" y="929520"/>
            <a:ext cx="8457840" cy="53337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600" spc="-1" strike="noStrike">
                <a:solidFill>
                  <a:srgbClr val="a50021"/>
                </a:solidFill>
                <a:latin typeface="Calibri"/>
              </a:rPr>
              <a:t>Superordinate        Basic</a:t>
            </a:r>
            <a:r>
              <a:rPr b="1" lang="en-US" sz="2600" spc="-1" strike="noStrike">
                <a:solidFill>
                  <a:srgbClr val="a50021"/>
                </a:solidFill>
                <a:latin typeface="Calibri"/>
              </a:rPr>
              <a:t>	</a:t>
            </a:r>
            <a:r>
              <a:rPr b="1" lang="en-US" sz="2600" spc="-1" strike="noStrike">
                <a:solidFill>
                  <a:srgbClr val="a50021"/>
                </a:solidFill>
                <a:latin typeface="Calibri"/>
              </a:rPr>
              <a:t>           Subordinate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chair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office chair 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     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piano chair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    rocking chair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furniture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   lamp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 torchiere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desk lamp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    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table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end table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	</a:t>
            </a: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      coffee table 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54" name="Line 3"/>
          <p:cNvSpPr/>
          <p:nvPr/>
        </p:nvSpPr>
        <p:spPr>
          <a:xfrm flipH="1">
            <a:off x="2059560" y="2743200"/>
            <a:ext cx="988200" cy="133344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4"/>
          <p:cNvSpPr/>
          <p:nvPr/>
        </p:nvSpPr>
        <p:spPr>
          <a:xfrm flipH="1" flipV="1">
            <a:off x="2133360" y="4076640"/>
            <a:ext cx="1348200" cy="134496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Line 5"/>
          <p:cNvSpPr/>
          <p:nvPr/>
        </p:nvSpPr>
        <p:spPr>
          <a:xfrm flipH="1">
            <a:off x="2099160" y="4076640"/>
            <a:ext cx="111744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Line 6"/>
          <p:cNvSpPr/>
          <p:nvPr/>
        </p:nvSpPr>
        <p:spPr>
          <a:xfrm>
            <a:off x="4051440" y="2397960"/>
            <a:ext cx="135648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Line 7"/>
          <p:cNvSpPr/>
          <p:nvPr/>
        </p:nvSpPr>
        <p:spPr>
          <a:xfrm flipH="1">
            <a:off x="4471920" y="4076640"/>
            <a:ext cx="111708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Line 8"/>
          <p:cNvSpPr/>
          <p:nvPr/>
        </p:nvSpPr>
        <p:spPr>
          <a:xfrm>
            <a:off x="4353840" y="5257800"/>
            <a:ext cx="1117080" cy="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9"/>
          <p:cNvSpPr/>
          <p:nvPr/>
        </p:nvSpPr>
        <p:spPr>
          <a:xfrm flipH="1" flipV="1">
            <a:off x="4254840" y="4129560"/>
            <a:ext cx="1117080" cy="63288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Line 10"/>
          <p:cNvSpPr/>
          <p:nvPr/>
        </p:nvSpPr>
        <p:spPr>
          <a:xfrm>
            <a:off x="3992040" y="2382480"/>
            <a:ext cx="1353240" cy="54252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Line 11"/>
          <p:cNvSpPr/>
          <p:nvPr/>
        </p:nvSpPr>
        <p:spPr>
          <a:xfrm>
            <a:off x="4000320" y="2397960"/>
            <a:ext cx="1371600" cy="108468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12"/>
          <p:cNvSpPr/>
          <p:nvPr/>
        </p:nvSpPr>
        <p:spPr>
          <a:xfrm>
            <a:off x="4353840" y="5385960"/>
            <a:ext cx="1353240" cy="451800"/>
          </a:xfrm>
          <a:prstGeom prst="line">
            <a:avLst/>
          </a:prstGeom>
          <a:ln w="3816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Cluster of Interactional Properties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822960" y="1845720"/>
            <a:ext cx="7543440" cy="4707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76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Basic level things are “human-sized”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Consider chairs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We know how to interact with a chair (sitting)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Not so clear for superordinate categories like furniture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“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Imagine a furniture without thinking of a bed/table/chair/specific basic-level category”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What do words mean?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914400" y="2286000"/>
            <a:ext cx="7772040" cy="37335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First thought: look in a dictionary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 u="sng">
                <a:solidFill>
                  <a:srgbClr val="5eb2ea"/>
                </a:solidFill>
                <a:uFillTx/>
                <a:latin typeface="Calibri"/>
                <a:hlinkClick r:id="rId1"/>
              </a:rPr>
              <a:t>http://www.oed.com/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822960" y="286560"/>
            <a:ext cx="7543440" cy="1008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The basic level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Is the level of distinctive actions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Is the level which is learned earliest and at which things are first named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It is the level at which names are shortest and used most frequently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Connotation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Words have </a:t>
            </a:r>
            <a:r>
              <a:rPr b="1" lang="en-US" sz="3600" spc="-1" strike="noStrike">
                <a:solidFill>
                  <a:srgbClr val="404040"/>
                </a:solidFill>
                <a:latin typeface="Calibri"/>
              </a:rPr>
              <a:t>affective</a:t>
            </a: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 meanings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positive connotations (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happy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)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negative connotations (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sad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)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positive evaluation (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great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love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)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negative evaluation (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terrible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hate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).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So far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97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Concepts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or word senses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Have a complex many-to-many association with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words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(homonymy, multiple senses)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Have relations with each other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Synonymy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Antonymy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Similarity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Relatedness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Superordinate/subordinate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Connotation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But how to define a concept?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299880" y="274680"/>
            <a:ext cx="8658000" cy="5252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2000"/>
          </a:bodyPr>
          <a:p>
            <a:pPr>
              <a:lnSpc>
                <a:spcPct val="85000"/>
              </a:lnSpc>
            </a:pPr>
            <a:r>
              <a:rPr b="0" lang="en-US" sz="3600" spc="-52" strike="noStrike">
                <a:solidFill>
                  <a:srgbClr val="404040"/>
                </a:solidFill>
                <a:latin typeface="Calibri Light"/>
              </a:rPr>
              <a:t>Classical (“Aristotelian”) Theory of Concepts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299880" y="1042920"/>
            <a:ext cx="8919720" cy="5967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91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300" spc="-1" strike="noStrike">
                <a:solidFill>
                  <a:srgbClr val="404040"/>
                </a:solidFill>
                <a:latin typeface="Calibri"/>
              </a:rPr>
              <a:t>The meaning of a word:</a:t>
            </a:r>
            <a:endParaRPr b="0" lang="en-US" sz="23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300" spc="-1" strike="noStrike">
                <a:solidFill>
                  <a:srgbClr val="ff0000"/>
                </a:solidFill>
                <a:latin typeface="Calibri"/>
              </a:rPr>
              <a:t>a concept defined by </a:t>
            </a:r>
            <a:r>
              <a:rPr b="1" lang="en-US" sz="2300" spc="-1" strike="noStrike">
                <a:solidFill>
                  <a:srgbClr val="ff0000"/>
                </a:solidFill>
                <a:latin typeface="Calibri"/>
              </a:rPr>
              <a:t>necessary</a:t>
            </a:r>
            <a:r>
              <a:rPr b="0" lang="en-US" sz="2300" spc="-1" strike="noStrike">
                <a:solidFill>
                  <a:srgbClr val="ff0000"/>
                </a:solidFill>
                <a:latin typeface="Calibri"/>
              </a:rPr>
              <a:t> and </a:t>
            </a:r>
            <a:r>
              <a:rPr b="1" lang="en-US" sz="2300" spc="-1" strike="noStrike">
                <a:solidFill>
                  <a:srgbClr val="ff0000"/>
                </a:solidFill>
                <a:latin typeface="Calibri"/>
              </a:rPr>
              <a:t>sufficient</a:t>
            </a:r>
            <a:r>
              <a:rPr b="0" lang="en-US" sz="2300" spc="-1" strike="noStrike">
                <a:solidFill>
                  <a:srgbClr val="ff0000"/>
                </a:solidFill>
                <a:latin typeface="Calibri"/>
              </a:rPr>
              <a:t> conditions</a:t>
            </a:r>
            <a:endParaRPr b="0" lang="en-US" sz="23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300" spc="-1" strike="noStrike">
                <a:solidFill>
                  <a:srgbClr val="404040"/>
                </a:solidFill>
                <a:latin typeface="Calibri"/>
              </a:rPr>
              <a:t>A </a:t>
            </a:r>
            <a:r>
              <a:rPr b="1" lang="en-US" sz="2300" spc="-1" strike="noStrike">
                <a:solidFill>
                  <a:srgbClr val="404040"/>
                </a:solidFill>
                <a:latin typeface="Calibri"/>
              </a:rPr>
              <a:t>necessary</a:t>
            </a:r>
            <a:r>
              <a:rPr b="0" lang="en-US" sz="2300" spc="-1" strike="noStrike">
                <a:solidFill>
                  <a:srgbClr val="404040"/>
                </a:solidFill>
                <a:latin typeface="Calibri"/>
              </a:rPr>
              <a:t> condition for being an X is a condition C that X must satisfy in order for it to be an X.</a:t>
            </a:r>
            <a:endParaRPr b="0" lang="en-US" sz="23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If not C, then not X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”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Having four sides” is necessary to be a square.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300" spc="-1" strike="noStrike">
                <a:solidFill>
                  <a:srgbClr val="404040"/>
                </a:solidFill>
                <a:latin typeface="Calibri"/>
              </a:rPr>
              <a:t>A </a:t>
            </a:r>
            <a:r>
              <a:rPr b="1" lang="en-US" sz="2300" spc="-1" strike="noStrike">
                <a:solidFill>
                  <a:srgbClr val="404040"/>
                </a:solidFill>
                <a:latin typeface="Calibri"/>
              </a:rPr>
              <a:t>sufficient</a:t>
            </a:r>
            <a:r>
              <a:rPr b="0" lang="en-US" sz="2300" spc="-1" strike="noStrike">
                <a:solidFill>
                  <a:srgbClr val="404040"/>
                </a:solidFill>
                <a:latin typeface="Calibri"/>
              </a:rPr>
              <a:t> condition for being an X is condition such that if something satisfies condition C, then it must be an X.</a:t>
            </a:r>
            <a:endParaRPr b="0" lang="en-US" sz="23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If and only if C, then X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The following necessary conditions, jointly, are sufficient to be a square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x has (exactly) four sides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each of x's sides is straight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x is a closed figure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x lies in a plane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each of x's sides is equal in length to each of the others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each of x's interior angles is equal to the others (right angles)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lvl="3" marL="749880" indent="-182520">
              <a:lnSpc>
                <a:spcPts val="2001"/>
              </a:lnSpc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the sides of x are joined at their ends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176" name="CustomShape 3"/>
          <p:cNvSpPr/>
          <p:nvPr/>
        </p:nvSpPr>
        <p:spPr>
          <a:xfrm>
            <a:off x="7950960" y="5177520"/>
            <a:ext cx="1006920" cy="173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Example from Norman Swartz, SFU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09480" y="0"/>
            <a:ext cx="8381520" cy="1257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66000"/>
          </a:bodyPr>
          <a:p>
            <a:pPr>
              <a:lnSpc>
                <a:spcPct val="85000"/>
              </a:lnSpc>
            </a:pPr>
            <a:r>
              <a:rPr b="0" lang="en-US" sz="4000" spc="-52" strike="noStrike">
                <a:solidFill>
                  <a:srgbClr val="404040"/>
                </a:solidFill>
                <a:latin typeface="Calibri Light"/>
              </a:rPr>
              <a:t>Problem 1: The features are complex and may be context-dependent</a:t>
            </a:r>
            <a:endParaRPr b="0" lang="en-US" sz="4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William Labov. 1975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What are these?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Cup or bowl?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79" name="Picture 6" descr=""/>
          <p:cNvPicPr/>
          <p:nvPr/>
        </p:nvPicPr>
        <p:blipFill>
          <a:blip r:embed="rId1"/>
          <a:stretch/>
        </p:blipFill>
        <p:spPr>
          <a:xfrm>
            <a:off x="4800600" y="1236960"/>
            <a:ext cx="4028040" cy="5620680"/>
          </a:xfrm>
          <a:prstGeom prst="rect">
            <a:avLst/>
          </a:prstGeom>
          <a:ln>
            <a:noFill/>
          </a:ln>
        </p:spPr>
      </p:pic>
      <p:pic>
        <p:nvPicPr>
          <p:cNvPr id="180" name="Picture 2" descr=""/>
          <p:cNvPicPr/>
          <p:nvPr/>
        </p:nvPicPr>
        <p:blipFill>
          <a:blip r:embed="rId2"/>
          <a:stretch/>
        </p:blipFill>
        <p:spPr>
          <a:xfrm>
            <a:off x="360720" y="4856400"/>
            <a:ext cx="2001240" cy="200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09400" y="274680"/>
            <a:ext cx="8052120" cy="944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1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The category depends on complex features of the object (diameter, etc)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Content Placeholder 3" descr=""/>
          <p:cNvPicPr/>
          <p:nvPr/>
        </p:nvPicPr>
        <p:blipFill>
          <a:blip r:embed="rId1"/>
          <a:stretch/>
        </p:blipFill>
        <p:spPr>
          <a:xfrm>
            <a:off x="309960" y="1143000"/>
            <a:ext cx="8832960" cy="5714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09400" y="274680"/>
            <a:ext cx="8471880" cy="944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1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The category depends on the context! (If there is food in it, it’s a bowl)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4" name="Content Placeholder 3" descr=""/>
          <p:cNvPicPr/>
          <p:nvPr/>
        </p:nvPicPr>
        <p:blipFill>
          <a:blip r:embed="rId1"/>
          <a:stretch/>
        </p:blipFill>
        <p:spPr>
          <a:xfrm>
            <a:off x="567720" y="1284480"/>
            <a:ext cx="8804520" cy="569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822960" y="286560"/>
            <a:ext cx="7543440" cy="1008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Labov’s definition of cup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6" name="Content Placeholder 3" descr=""/>
          <p:cNvPicPr/>
          <p:nvPr/>
        </p:nvPicPr>
        <p:blipFill>
          <a:blip r:embed="rId1"/>
          <a:stretch/>
        </p:blipFill>
        <p:spPr>
          <a:xfrm>
            <a:off x="196920" y="1828800"/>
            <a:ext cx="8795880" cy="4409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Ludwig Wittgenstein (1889-1951)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TextShape 2"/>
          <p:cNvSpPr txBox="1"/>
          <p:nvPr/>
        </p:nvSpPr>
        <p:spPr>
          <a:xfrm>
            <a:off x="914400" y="1981080"/>
            <a:ext cx="4028760" cy="40381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Philosopher of language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In his late years, a proponent of studying “ordinary language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”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189" name="Picture 6" descr=""/>
          <p:cNvPicPr/>
          <p:nvPr/>
        </p:nvPicPr>
        <p:blipFill>
          <a:blip r:embed="rId1"/>
          <a:stretch/>
        </p:blipFill>
        <p:spPr>
          <a:xfrm>
            <a:off x="5321520" y="1447920"/>
            <a:ext cx="3563640" cy="521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385200" y="184680"/>
            <a:ext cx="8301240" cy="721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7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Words, Lemmas, Senses, Definitions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Content Placeholder 3" descr=""/>
          <p:cNvPicPr/>
          <p:nvPr/>
        </p:nvPicPr>
        <p:blipFill>
          <a:blip r:embed="rId1"/>
          <a:stretch/>
        </p:blipFill>
        <p:spPr>
          <a:xfrm>
            <a:off x="114840" y="1499760"/>
            <a:ext cx="4238640" cy="2991960"/>
          </a:xfrm>
          <a:prstGeom prst="rect">
            <a:avLst/>
          </a:prstGeom>
          <a:ln>
            <a:noFill/>
          </a:ln>
        </p:spPr>
      </p:pic>
      <p:pic>
        <p:nvPicPr>
          <p:cNvPr id="98" name="Picture 4" descr=""/>
          <p:cNvPicPr/>
          <p:nvPr/>
        </p:nvPicPr>
        <p:blipFill>
          <a:blip r:embed="rId2"/>
          <a:stretch/>
        </p:blipFill>
        <p:spPr>
          <a:xfrm>
            <a:off x="114840" y="4678920"/>
            <a:ext cx="3919680" cy="1964520"/>
          </a:xfrm>
          <a:prstGeom prst="rect">
            <a:avLst/>
          </a:prstGeom>
          <a:ln>
            <a:noFill/>
          </a:ln>
        </p:spPr>
      </p:pic>
      <p:pic>
        <p:nvPicPr>
          <p:cNvPr id="99" name="Picture 5" descr=""/>
          <p:cNvPicPr/>
          <p:nvPr/>
        </p:nvPicPr>
        <p:blipFill>
          <a:blip r:embed="rId3"/>
          <a:stretch/>
        </p:blipFill>
        <p:spPr>
          <a:xfrm>
            <a:off x="4645440" y="2018880"/>
            <a:ext cx="4798080" cy="243000"/>
          </a:xfrm>
          <a:prstGeom prst="rect">
            <a:avLst/>
          </a:prstGeom>
          <a:ln>
            <a:noFill/>
          </a:ln>
        </p:spPr>
      </p:pic>
      <p:pic>
        <p:nvPicPr>
          <p:cNvPr id="100" name="Picture 6" descr=""/>
          <p:cNvPicPr/>
          <p:nvPr/>
        </p:nvPicPr>
        <p:blipFill>
          <a:blip r:embed="rId4"/>
          <a:stretch/>
        </p:blipFill>
        <p:spPr>
          <a:xfrm>
            <a:off x="4645440" y="2686320"/>
            <a:ext cx="4498200" cy="1883880"/>
          </a:xfrm>
          <a:prstGeom prst="rect">
            <a:avLst/>
          </a:prstGeom>
          <a:ln>
            <a:noFill/>
          </a:ln>
        </p:spPr>
      </p:pic>
      <p:sp>
        <p:nvSpPr>
          <p:cNvPr id="101" name="CustomShape 2"/>
          <p:cNvSpPr/>
          <p:nvPr/>
        </p:nvSpPr>
        <p:spPr>
          <a:xfrm>
            <a:off x="3831840" y="948960"/>
            <a:ext cx="1670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432ff"/>
                </a:solidFill>
                <a:latin typeface="Calibri"/>
              </a:rPr>
              <a:t>sense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14120" y="3068280"/>
            <a:ext cx="280080" cy="234360"/>
          </a:xfrm>
          <a:custGeom>
            <a:avLst/>
            <a:gdLst/>
            <a:ahLst/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320">
            <a:solidFill>
              <a:srgbClr val="043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CustomShape 4"/>
          <p:cNvSpPr/>
          <p:nvPr/>
        </p:nvSpPr>
        <p:spPr>
          <a:xfrm>
            <a:off x="4645440" y="2018880"/>
            <a:ext cx="280080" cy="234360"/>
          </a:xfrm>
          <a:custGeom>
            <a:avLst/>
            <a:gdLst/>
            <a:ahLst/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320">
            <a:solidFill>
              <a:srgbClr val="043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5"/>
          <p:cNvSpPr/>
          <p:nvPr/>
        </p:nvSpPr>
        <p:spPr>
          <a:xfrm>
            <a:off x="104760" y="4783320"/>
            <a:ext cx="280080" cy="234360"/>
          </a:xfrm>
          <a:custGeom>
            <a:avLst/>
            <a:gdLst/>
            <a:ahLst/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320">
            <a:solidFill>
              <a:srgbClr val="043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6"/>
          <p:cNvSpPr/>
          <p:nvPr/>
        </p:nvSpPr>
        <p:spPr>
          <a:xfrm>
            <a:off x="4683600" y="2614320"/>
            <a:ext cx="280080" cy="234360"/>
          </a:xfrm>
          <a:custGeom>
            <a:avLst/>
            <a:gdLst/>
            <a:ahLst/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320">
            <a:solidFill>
              <a:srgbClr val="043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7"/>
          <p:cNvSpPr/>
          <p:nvPr/>
        </p:nvSpPr>
        <p:spPr>
          <a:xfrm>
            <a:off x="85680" y="6121440"/>
            <a:ext cx="280080" cy="234360"/>
          </a:xfrm>
          <a:custGeom>
            <a:avLst/>
            <a:gdLst/>
            <a:ahLst/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320">
            <a:solidFill>
              <a:srgbClr val="0432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7" name="Group 8"/>
          <p:cNvGrpSpPr/>
          <p:nvPr/>
        </p:nvGrpSpPr>
        <p:grpSpPr>
          <a:xfrm>
            <a:off x="42840" y="996480"/>
            <a:ext cx="3241440" cy="860760"/>
            <a:chOff x="42840" y="996480"/>
            <a:chExt cx="3241440" cy="860760"/>
          </a:xfrm>
        </p:grpSpPr>
        <p:sp>
          <p:nvSpPr>
            <p:cNvPr id="108" name="CustomShape 9"/>
            <p:cNvSpPr/>
            <p:nvPr/>
          </p:nvSpPr>
          <p:spPr>
            <a:xfrm>
              <a:off x="42840" y="1272600"/>
              <a:ext cx="1471680" cy="584640"/>
            </a:xfrm>
            <a:custGeom>
              <a:avLst/>
              <a:gdLst/>
              <a:ahLst/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440">
              <a:solidFill>
                <a:srgbClr val="0432ff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CustomShape 10"/>
            <p:cNvSpPr/>
            <p:nvPr/>
          </p:nvSpPr>
          <p:spPr>
            <a:xfrm>
              <a:off x="1376280" y="996480"/>
              <a:ext cx="19080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3600" spc="-1" strike="noStrike">
                  <a:solidFill>
                    <a:srgbClr val="0432ff"/>
                  </a:solidFill>
                  <a:latin typeface="Calibri"/>
                </a:rPr>
                <a:t>lemma</a:t>
              </a:r>
              <a:endParaRPr b="0" lang="en-US" sz="3600" spc="-1" strike="noStrike">
                <a:latin typeface="Arial"/>
              </a:endParaRPr>
            </a:p>
          </p:txBody>
        </p:sp>
        <p:sp>
          <p:nvSpPr>
            <p:cNvPr id="110" name="CustomShape 11"/>
            <p:cNvSpPr/>
            <p:nvPr/>
          </p:nvSpPr>
          <p:spPr>
            <a:xfrm flipH="1">
              <a:off x="1042920" y="1356120"/>
              <a:ext cx="685440" cy="64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2320">
              <a:solidFill>
                <a:srgbClr val="0432ff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1" name="CustomShape 12"/>
          <p:cNvSpPr/>
          <p:nvPr/>
        </p:nvSpPr>
        <p:spPr>
          <a:xfrm>
            <a:off x="4402800" y="1435680"/>
            <a:ext cx="327960" cy="58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13"/>
          <p:cNvSpPr/>
          <p:nvPr/>
        </p:nvSpPr>
        <p:spPr>
          <a:xfrm flipH="1">
            <a:off x="394560" y="1427760"/>
            <a:ext cx="4068720" cy="164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14"/>
          <p:cNvSpPr/>
          <p:nvPr/>
        </p:nvSpPr>
        <p:spPr>
          <a:xfrm flipH="1">
            <a:off x="366120" y="1455480"/>
            <a:ext cx="4059360" cy="3327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5"/>
          <p:cNvSpPr/>
          <p:nvPr/>
        </p:nvSpPr>
        <p:spPr>
          <a:xfrm flipH="1">
            <a:off x="270720" y="1442880"/>
            <a:ext cx="4179240" cy="4681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6"/>
          <p:cNvSpPr/>
          <p:nvPr/>
        </p:nvSpPr>
        <p:spPr>
          <a:xfrm>
            <a:off x="4382640" y="1455480"/>
            <a:ext cx="300600" cy="11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CustomShape 17"/>
          <p:cNvSpPr/>
          <p:nvPr/>
        </p:nvSpPr>
        <p:spPr>
          <a:xfrm>
            <a:off x="5467320" y="971640"/>
            <a:ext cx="26532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432ff"/>
                </a:solidFill>
                <a:latin typeface="Calibri"/>
              </a:rPr>
              <a:t>definition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7" name="CustomShape 18"/>
          <p:cNvSpPr/>
          <p:nvPr/>
        </p:nvSpPr>
        <p:spPr>
          <a:xfrm flipH="1">
            <a:off x="6308280" y="1595160"/>
            <a:ext cx="243720" cy="42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2320">
            <a:solidFill>
              <a:srgbClr val="0432ff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380880" y="99072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2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Wittgenstein (1945)</a:t>
            </a:r>
            <a:br/>
            <a:r>
              <a:rPr b="0" i="1" lang="en-US" sz="4800" spc="-52" strike="noStrike">
                <a:solidFill>
                  <a:srgbClr val="404040"/>
                </a:solidFill>
                <a:latin typeface="Calibri Light"/>
              </a:rPr>
              <a:t>Philosophical</a:t>
            </a:r>
            <a:br/>
            <a:r>
              <a:rPr b="0" i="1" lang="en-US" sz="4800" spc="-52" strike="noStrike">
                <a:solidFill>
                  <a:srgbClr val="404040"/>
                </a:solidFill>
                <a:latin typeface="Calibri Light"/>
              </a:rPr>
              <a:t>Investigations.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Paragraphs 66,67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1" name="Content Placeholder 3" descr=""/>
          <p:cNvPicPr/>
          <p:nvPr/>
        </p:nvPicPr>
        <p:blipFill>
          <a:blip r:embed="rId1"/>
          <a:stretch/>
        </p:blipFill>
        <p:spPr>
          <a:xfrm>
            <a:off x="4952880" y="286560"/>
            <a:ext cx="3971880" cy="6620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What is a game?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398160" y="286560"/>
            <a:ext cx="8897760" cy="1084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0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Wittgenstein’s thought experiment on "What is a game”: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398160" y="1447920"/>
            <a:ext cx="8583120" cy="4571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76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PI #66: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3189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”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Don’t say “there must be something common, or they would not be called `games’”—but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look and see 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whether there is anything common to all”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3189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Is it amusing?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Is there competition?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Is there long-term strategy?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Is skill required?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Must luck play a role?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Are there cards?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593640">
              <a:lnSpc>
                <a:spcPct val="90000"/>
              </a:lnSpc>
              <a:spcBef>
                <a:spcPts val="176"/>
              </a:spcBef>
              <a:spcAft>
                <a:spcPts val="400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Is there a ball?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Family Resemblance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97" name="Table 2"/>
          <p:cNvGraphicFramePr/>
          <p:nvPr/>
        </p:nvGraphicFramePr>
        <p:xfrm>
          <a:off x="728640" y="2262240"/>
          <a:ext cx="7772040" cy="741240"/>
        </p:xfrm>
        <a:graphic>
          <a:graphicData uri="http://schemas.openxmlformats.org/drawingml/2006/table">
            <a:tbl>
              <a:tblPr/>
              <a:tblGrid>
                <a:gridCol w="1942920"/>
                <a:gridCol w="1942920"/>
                <a:gridCol w="1942920"/>
                <a:gridCol w="194328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Game 1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Game 2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Game 3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Game 4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ABC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BCD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ACD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3600" spc="-1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</a:rPr>
                        <a:t>ABD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</a:tbl>
          </a:graphicData>
        </a:graphic>
      </p:graphicFrame>
      <p:sp>
        <p:nvSpPr>
          <p:cNvPr id="198" name="CustomShape 3"/>
          <p:cNvSpPr/>
          <p:nvPr/>
        </p:nvSpPr>
        <p:spPr>
          <a:xfrm>
            <a:off x="1150200" y="4365360"/>
            <a:ext cx="7350480" cy="30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“</a:t>
            </a:r>
            <a:r>
              <a:rPr b="0" lang="en-US" sz="3200" spc="-1" strike="noStrike">
                <a:solidFill>
                  <a:srgbClr val="000000"/>
                </a:solidFill>
                <a:latin typeface="Calibri"/>
                <a:ea typeface="Calibri"/>
              </a:rPr>
              <a:t>each item has at least one, and probably several, elements in common with one or more items, but no, or few, elements are common to all items”    Rosch and Mervis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How about a radically different approach?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822960" y="286560"/>
            <a:ext cx="7543440" cy="93240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Ludwig Wittgenstein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914400" y="2209680"/>
            <a:ext cx="7772040" cy="38095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PI #43: 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marL="31896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"The meaning of a word is its use in the language"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Let's define words by their usages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In particular, words are defined by their environments (the words around them)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Zellig Harris (1954): </a:t>
            </a:r>
            <a:r>
              <a:rPr b="1" lang="en-US" sz="3200" spc="-1" strike="noStrike">
                <a:solidFill>
                  <a:srgbClr val="404040"/>
                </a:solidFill>
                <a:latin typeface="Calibri"/>
              </a:rPr>
              <a:t>If A and B have almost identical environments we say that they are synonyms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.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What does ongchoi mean?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extShape 2"/>
          <p:cNvSpPr txBox="1"/>
          <p:nvPr/>
        </p:nvSpPr>
        <p:spPr>
          <a:xfrm>
            <a:off x="822960" y="1845720"/>
            <a:ext cx="7543440" cy="46310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90000"/>
          </a:bodyPr>
          <a:p>
            <a:pPr marL="12384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Suppose you see these sentences: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285840" indent="-16164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Ong choi is delicious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sautéed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with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garlic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.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85840" indent="-16164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Ong choi is superb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over rice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285840" indent="-16164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Ong choi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leaves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with salty sauces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And you've also seen these: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347760" indent="-22356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…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spinach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sautéed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with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garlic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over rice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347760" indent="-22356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Chard stems and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leaves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are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delicious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347760" indent="-223560">
              <a:lnSpc>
                <a:spcPct val="80000"/>
              </a:lnSpc>
              <a:spcBef>
                <a:spcPts val="1001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Collard greens and other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salty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leafy greens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Conclusion: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Ongchoi is a leafy green like spinach, chard, or collard greens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64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Ong choi: </a:t>
            </a:r>
            <a:r>
              <a:rPr b="0" i="1" lang="en-US" sz="4800" spc="-52" strike="noStrike">
                <a:solidFill>
                  <a:srgbClr val="404040"/>
                </a:solidFill>
                <a:latin typeface="Calibri Light"/>
              </a:rPr>
              <a:t>Ipomoea aquatica </a:t>
            </a:r>
            <a:br/>
            <a:r>
              <a:rPr b="0" i="1" lang="en-US" sz="4800" spc="-52" strike="noStrike">
                <a:solidFill>
                  <a:srgbClr val="404040"/>
                </a:solidFill>
                <a:latin typeface="Calibri Light"/>
              </a:rPr>
              <a:t>"Water Spinach"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8" name="Content Placeholder 4" descr=""/>
          <p:cNvPicPr/>
          <p:nvPr/>
        </p:nvPicPr>
        <p:blipFill>
          <a:blip r:embed="rId1"/>
          <a:stretch/>
        </p:blipFill>
        <p:spPr>
          <a:xfrm>
            <a:off x="1523880" y="1737360"/>
            <a:ext cx="5679720" cy="4720680"/>
          </a:xfrm>
          <a:prstGeom prst="rect">
            <a:avLst/>
          </a:prstGeom>
          <a:ln>
            <a:noFill/>
          </a:ln>
        </p:spPr>
      </p:pic>
      <p:sp>
        <p:nvSpPr>
          <p:cNvPr id="209" name="CustomShape 2"/>
          <p:cNvSpPr/>
          <p:nvPr/>
        </p:nvSpPr>
        <p:spPr>
          <a:xfrm>
            <a:off x="4257720" y="6462720"/>
            <a:ext cx="38768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Yamaguchi, Wikimedia Commons, public domain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5" descr=""/>
          <p:cNvPicPr/>
          <p:nvPr/>
        </p:nvPicPr>
        <p:blipFill>
          <a:blip r:embed="rId1"/>
          <a:stretch/>
        </p:blipFill>
        <p:spPr>
          <a:xfrm>
            <a:off x="938160" y="3481200"/>
            <a:ext cx="6293880" cy="3393000"/>
          </a:xfrm>
          <a:prstGeom prst="rect">
            <a:avLst/>
          </a:prstGeom>
          <a:ln>
            <a:noFill/>
          </a:ln>
        </p:spPr>
      </p:pic>
      <p:sp>
        <p:nvSpPr>
          <p:cNvPr id="211" name="CustomShape 1"/>
          <p:cNvSpPr/>
          <p:nvPr/>
        </p:nvSpPr>
        <p:spPr>
          <a:xfrm>
            <a:off x="760320" y="3481200"/>
            <a:ext cx="6476760" cy="342864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TextShape 2"/>
          <p:cNvSpPr txBox="1"/>
          <p:nvPr/>
        </p:nvSpPr>
        <p:spPr>
          <a:xfrm>
            <a:off x="822960" y="286560"/>
            <a:ext cx="7543440" cy="1236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9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We'll build a new model of meaning focusing on similarity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3" name="TextShape 3"/>
          <p:cNvSpPr txBox="1"/>
          <p:nvPr/>
        </p:nvSpPr>
        <p:spPr>
          <a:xfrm>
            <a:off x="822960" y="1752480"/>
            <a:ext cx="7939800" cy="49525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Each word = a vector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000" spc="-1" strike="noStrike">
                <a:solidFill>
                  <a:srgbClr val="404040"/>
                </a:solidFill>
                <a:latin typeface="Calibri"/>
              </a:rPr>
              <a:t>Not just "word" or word45.</a:t>
            </a:r>
            <a:endParaRPr b="0" lang="en-US" sz="3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Similar words are "nearby in space"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Lemma pepper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91000"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Sense 1: spice from pepper plant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Sense 2: the pepper plant itself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Sense 3: another similar plant (Jamaican pepper)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Sense 4: another plant with peppercorns (California pepper)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Sense 5: </a:t>
            </a:r>
            <a:r>
              <a:rPr b="0" i="1" lang="en-US" sz="3200" spc="-1" strike="noStrike">
                <a:solidFill>
                  <a:srgbClr val="404040"/>
                </a:solidFill>
                <a:latin typeface="Calibri"/>
              </a:rPr>
              <a:t>capsicum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 (i.e. chili, paprika, bell pepper, etc)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We define a word as a vector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22960" y="2057400"/>
            <a:ext cx="7939800" cy="46479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71000"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Called an "embedding" because it's embedded into a space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The standard way to represent meaning in NLP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Fine-grained model of meaning for similarity 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NLP tasks like sentiment analysis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With words,  requires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same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word to be in training and test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56700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With embeddings: ok if </a:t>
            </a: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similar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words occurred!!!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Question answering, conversational agents, etc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We'll introduce 2 kinds of embeddings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Tf-idf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A common baseline model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Sparse vectors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Words are represented by a simple function of the counts of nearby words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0000ff"/>
                </a:solidFill>
                <a:latin typeface="Calibri"/>
              </a:rPr>
              <a:t>Word2vec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Dense vectors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Representation is created by training a classifier to distinguish nearby and far-away words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Review: words, vectors, and co-occurrence matrices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9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Term-document matrix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1" name="Content Placeholder 4" descr=""/>
          <p:cNvPicPr/>
          <p:nvPr/>
        </p:nvPicPr>
        <p:blipFill>
          <a:blip r:embed="rId1"/>
          <a:stretch/>
        </p:blipFill>
        <p:spPr>
          <a:xfrm>
            <a:off x="307440" y="3200400"/>
            <a:ext cx="8737200" cy="1482480"/>
          </a:xfrm>
          <a:prstGeom prst="rect">
            <a:avLst/>
          </a:prstGeom>
          <a:ln>
            <a:noFill/>
          </a:ln>
        </p:spPr>
      </p:pic>
      <p:pic>
        <p:nvPicPr>
          <p:cNvPr id="222" name="Picture 6" descr=""/>
          <p:cNvPicPr/>
          <p:nvPr/>
        </p:nvPicPr>
        <p:blipFill>
          <a:blip r:embed="rId2"/>
          <a:stretch/>
        </p:blipFill>
        <p:spPr>
          <a:xfrm>
            <a:off x="280800" y="3213720"/>
            <a:ext cx="8711640" cy="1469160"/>
          </a:xfrm>
          <a:prstGeom prst="rect">
            <a:avLst/>
          </a:prstGeom>
          <a:ln>
            <a:noFill/>
          </a:ln>
        </p:spPr>
      </p:pic>
      <p:sp>
        <p:nvSpPr>
          <p:cNvPr id="223" name="CustomShape 2"/>
          <p:cNvSpPr/>
          <p:nvPr/>
        </p:nvSpPr>
        <p:spPr>
          <a:xfrm>
            <a:off x="-33120" y="2207160"/>
            <a:ext cx="93510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Each document is represented by a vector of words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Visualizing document vectors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5" name="Content Placeholder 4" descr=""/>
          <p:cNvPicPr/>
          <p:nvPr/>
        </p:nvPicPr>
        <p:blipFill>
          <a:blip r:embed="rId1"/>
          <a:stretch/>
        </p:blipFill>
        <p:spPr>
          <a:xfrm>
            <a:off x="320760" y="2057400"/>
            <a:ext cx="8548200" cy="373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822960" y="286560"/>
            <a:ext cx="7543440" cy="10083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65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Vectors are the basis of information retrieval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7" name="Content Placeholder 4" descr=""/>
          <p:cNvPicPr/>
          <p:nvPr/>
        </p:nvPicPr>
        <p:blipFill>
          <a:blip r:embed="rId1"/>
          <a:stretch/>
        </p:blipFill>
        <p:spPr>
          <a:xfrm>
            <a:off x="380880" y="1523880"/>
            <a:ext cx="8583120" cy="144756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685800" y="3317400"/>
            <a:ext cx="82782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Vectors are similar for the two comedies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Different than the history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36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Calibri"/>
              </a:rPr>
              <a:t>Comedies have more fools and wit and fewer battles.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Words can be vectors too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0" name="Content Placeholder 4" descr=""/>
          <p:cNvPicPr/>
          <p:nvPr/>
        </p:nvPicPr>
        <p:blipFill>
          <a:blip r:embed="rId1"/>
          <a:stretch/>
        </p:blipFill>
        <p:spPr>
          <a:xfrm>
            <a:off x="228600" y="2362320"/>
            <a:ext cx="8775720" cy="15235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143000" y="4572000"/>
            <a:ext cx="6999480" cy="222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battle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 is "the kind of word that occurs in Julius Caesar and Henry V"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00"/>
                </a:solidFill>
                <a:latin typeface="Calibri"/>
              </a:rPr>
              <a:t>fool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is "the kind of word that occurs in comedies, especially Twelfth Night"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5577840" y="5181480"/>
            <a:ext cx="609120" cy="609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2"/>
          <p:cNvSpPr/>
          <p:nvPr/>
        </p:nvSpPr>
        <p:spPr>
          <a:xfrm>
            <a:off x="7178040" y="5181480"/>
            <a:ext cx="609120" cy="609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3"/>
          <p:cNvSpPr/>
          <p:nvPr/>
        </p:nvSpPr>
        <p:spPr>
          <a:xfrm>
            <a:off x="3977640" y="5791320"/>
            <a:ext cx="1371240" cy="609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6492240" y="5791320"/>
            <a:ext cx="609120" cy="6091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5"/>
          <p:cNvSpPr txBox="1"/>
          <p:nvPr/>
        </p:nvSpPr>
        <p:spPr>
          <a:xfrm>
            <a:off x="470160" y="286560"/>
            <a:ext cx="85208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64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More common: word-word matrix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(or "term-context matrix")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extShape 6"/>
          <p:cNvSpPr txBox="1"/>
          <p:nvPr/>
        </p:nvSpPr>
        <p:spPr>
          <a:xfrm>
            <a:off x="685800" y="2133720"/>
            <a:ext cx="8534160" cy="33332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Two </a:t>
            </a: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words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are similar in meaning if their context vectors are similar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38" name="TextShape 7"/>
          <p:cNvSpPr txBox="1"/>
          <p:nvPr/>
        </p:nvSpPr>
        <p:spPr>
          <a:xfrm>
            <a:off x="864720" y="723888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B2E72EB-F66F-47E1-B2B9-BC4A4EE7718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239" name="CustomShape 8"/>
          <p:cNvSpPr/>
          <p:nvPr/>
        </p:nvSpPr>
        <p:spPr>
          <a:xfrm rot="16200000">
            <a:off x="5684040" y="2686320"/>
            <a:ext cx="304560" cy="590508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9"/>
          <p:cNvSpPr/>
          <p:nvPr/>
        </p:nvSpPr>
        <p:spPr>
          <a:xfrm rot="16200000">
            <a:off x="5672880" y="2381400"/>
            <a:ext cx="304560" cy="5905080"/>
          </a:xfrm>
          <a:prstGeom prst="rect">
            <a:avLst/>
          </a:prstGeom>
          <a:noFill/>
          <a:ln w="9360">
            <a:solidFill>
              <a:srgbClr val="ff0000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Picture 4" descr=""/>
          <p:cNvPicPr/>
          <p:nvPr/>
        </p:nvPicPr>
        <p:blipFill>
          <a:blip r:embed="rId1"/>
          <a:stretch/>
        </p:blipFill>
        <p:spPr>
          <a:xfrm>
            <a:off x="990720" y="3323880"/>
            <a:ext cx="7397280" cy="87732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2"/>
          <a:stretch/>
        </p:blipFill>
        <p:spPr>
          <a:xfrm>
            <a:off x="647640" y="4800600"/>
            <a:ext cx="7975440" cy="4800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4" name="Content Placeholder 4" descr=""/>
          <p:cNvPicPr/>
          <p:nvPr/>
        </p:nvPicPr>
        <p:blipFill>
          <a:blip r:embed="rId1"/>
          <a:stretch/>
        </p:blipFill>
        <p:spPr>
          <a:xfrm>
            <a:off x="1828800" y="2438280"/>
            <a:ext cx="5673960" cy="374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Reminders from linear algebra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Content Placeholder 3" descr=""/>
          <p:cNvPicPr/>
          <p:nvPr/>
        </p:nvPicPr>
        <p:blipFill>
          <a:blip r:embed="rId1"/>
          <a:stretch/>
        </p:blipFill>
        <p:spPr>
          <a:xfrm>
            <a:off x="175320" y="2666880"/>
            <a:ext cx="8838720" cy="1162800"/>
          </a:xfrm>
          <a:prstGeom prst="rect">
            <a:avLst/>
          </a:prstGeom>
          <a:ln>
            <a:noFill/>
          </a:ln>
        </p:spPr>
      </p:pic>
      <p:sp>
        <p:nvSpPr>
          <p:cNvPr id="247" name="CustomShape 2"/>
          <p:cNvSpPr/>
          <p:nvPr/>
        </p:nvSpPr>
        <p:spPr>
          <a:xfrm>
            <a:off x="1104480" y="4872240"/>
            <a:ext cx="1784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Times New Roman"/>
              </a:rPr>
              <a:t>vector length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8" name="Picture 5" descr=""/>
          <p:cNvPicPr/>
          <p:nvPr/>
        </p:nvPicPr>
        <p:blipFill>
          <a:blip r:embed="rId2"/>
          <a:stretch/>
        </p:blipFill>
        <p:spPr>
          <a:xfrm>
            <a:off x="2819520" y="4191120"/>
            <a:ext cx="2199240" cy="165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64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A sense or “concept” is the meaning component of a word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685800" y="857160"/>
            <a:ext cx="8686440" cy="449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15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  <a:ea typeface="ＭＳ Ｐゴシック"/>
              </a:rPr>
              <a:t>Cosine for computing similarity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04920" y="4221720"/>
            <a:ext cx="8610120" cy="191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v</a:t>
            </a:r>
            <a:r>
              <a:rPr b="0" i="1" lang="en-US" sz="2800" spc="-1" strike="noStrike" baseline="-25000">
                <a:solidFill>
                  <a:srgbClr val="0000ff"/>
                </a:solidFill>
                <a:latin typeface="Calibri (Body)"/>
              </a:rPr>
              <a:t>i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is the count for word </a:t>
            </a: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v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in context </a:t>
            </a: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i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w</a:t>
            </a:r>
            <a:r>
              <a:rPr b="0" i="1" lang="en-US" sz="2800" spc="-1" strike="noStrike" baseline="-25000">
                <a:solidFill>
                  <a:srgbClr val="0000ff"/>
                </a:solidFill>
                <a:latin typeface="Calibri (Body)"/>
              </a:rPr>
              <a:t>i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is the count for word </a:t>
            </a: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w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in context </a:t>
            </a:r>
            <a:r>
              <a:rPr b="0" i="1" lang="en-US" sz="2800" spc="-1" strike="noStrike">
                <a:solidFill>
                  <a:srgbClr val="0000ff"/>
                </a:solidFill>
                <a:latin typeface="Calibri (Body)"/>
              </a:rPr>
              <a:t>i.</a:t>
            </a:r>
            <a:r>
              <a:rPr b="0" lang="en-US" sz="2800" spc="-1" strike="noStrike">
                <a:solidFill>
                  <a:srgbClr val="0000ff"/>
                </a:solidFill>
                <a:latin typeface="Calibri (Body)"/>
              </a:rPr>
              <a:t> 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 (Body)"/>
              </a:rPr>
              <a:t>Cos(</a:t>
            </a:r>
            <a:r>
              <a:rPr b="0" i="1" lang="en-US" sz="2800" spc="-1" strike="noStrike">
                <a:solidFill>
                  <a:srgbClr val="000000"/>
                </a:solidFill>
                <a:latin typeface="Calibri (Body)"/>
              </a:rPr>
              <a:t>v,w</a:t>
            </a:r>
            <a:r>
              <a:rPr b="0" lang="en-US" sz="2800" spc="-1" strike="noStrike">
                <a:solidFill>
                  <a:srgbClr val="000000"/>
                </a:solidFill>
                <a:latin typeface="Calibri (Body)"/>
              </a:rPr>
              <a:t>) is the cosine similarity of </a:t>
            </a:r>
            <a:r>
              <a:rPr b="0" i="1" lang="en-US" sz="2800" spc="-1" strike="noStrike">
                <a:solidFill>
                  <a:srgbClr val="000000"/>
                </a:solidFill>
                <a:latin typeface="Calibri (Body)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latin typeface="Calibri (Body)"/>
              </a:rPr>
              <a:t> and </a:t>
            </a:r>
            <a:r>
              <a:rPr b="0" i="1" lang="en-US" sz="2800" spc="-1" strike="noStrike">
                <a:solidFill>
                  <a:srgbClr val="000000"/>
                </a:solidFill>
                <a:latin typeface="Calibri (Body)"/>
              </a:rPr>
              <a:t>w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5029200" y="5405040"/>
            <a:ext cx="228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>
            <a:off x="5867280" y="5405040"/>
            <a:ext cx="228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1336680" y="5402520"/>
            <a:ext cx="228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6"/>
          <p:cNvSpPr/>
          <p:nvPr/>
        </p:nvSpPr>
        <p:spPr>
          <a:xfrm>
            <a:off x="1055160" y="5403960"/>
            <a:ext cx="2282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tx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7"/>
          <p:cNvSpPr/>
          <p:nvPr/>
        </p:nvSpPr>
        <p:spPr>
          <a:xfrm>
            <a:off x="7487640" y="730440"/>
            <a:ext cx="1407960" cy="45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bfcff"/>
                </a:solidFill>
                <a:latin typeface="Calibri"/>
              </a:rPr>
              <a:t>Sec. 6.3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6" name="Picture 3" descr=""/>
          <p:cNvPicPr/>
          <p:nvPr/>
        </p:nvPicPr>
        <p:blipFill>
          <a:blip r:embed="rId1"/>
          <a:stretch/>
        </p:blipFill>
        <p:spPr>
          <a:xfrm>
            <a:off x="6670440" y="4803120"/>
            <a:ext cx="2397240" cy="1198440"/>
          </a:xfrm>
          <a:prstGeom prst="rect">
            <a:avLst/>
          </a:prstGeom>
          <a:ln>
            <a:noFill/>
          </a:ln>
        </p:spPr>
      </p:pic>
      <p:pic>
        <p:nvPicPr>
          <p:cNvPr id="257" name="Picture 5" descr=""/>
          <p:cNvPicPr/>
          <p:nvPr/>
        </p:nvPicPr>
        <p:blipFill>
          <a:blip r:embed="rId2"/>
          <a:stretch/>
        </p:blipFill>
        <p:spPr>
          <a:xfrm>
            <a:off x="1273320" y="1436040"/>
            <a:ext cx="6595200" cy="2524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Cosine as a similarity metric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TextShape 2"/>
          <p:cNvSpPr txBox="1"/>
          <p:nvPr/>
        </p:nvSpPr>
        <p:spPr>
          <a:xfrm>
            <a:off x="304920" y="2209680"/>
            <a:ext cx="5333760" cy="33332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-1: vectors point in opposite directions 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+1:  vectors point in same directions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0: vectors are orthogonal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Frequency is non-negative, so  cosine range 0-1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60" name="TextShape 3"/>
          <p:cNvSpPr txBox="1"/>
          <p:nvPr/>
        </p:nvSpPr>
        <p:spPr>
          <a:xfrm>
            <a:off x="304920" y="556272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08BF629-9347-40CF-92EC-29B191489B31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261" name="Picture 4" descr=""/>
          <p:cNvPicPr/>
          <p:nvPr/>
        </p:nvPicPr>
        <p:blipFill>
          <a:blip r:embed="rId1"/>
          <a:srcRect l="0" t="16669" r="0" b="16669"/>
          <a:stretch/>
        </p:blipFill>
        <p:spPr>
          <a:xfrm>
            <a:off x="5600880" y="1905120"/>
            <a:ext cx="3543120" cy="23619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63" name="Table 2"/>
          <p:cNvGraphicFramePr/>
          <p:nvPr/>
        </p:nvGraphicFramePr>
        <p:xfrm>
          <a:off x="4648320" y="1066680"/>
          <a:ext cx="4419360" cy="1599840"/>
        </p:xfrm>
        <a:graphic>
          <a:graphicData uri="http://schemas.openxmlformats.org/drawingml/2006/table">
            <a:tbl>
              <a:tblPr/>
              <a:tblGrid>
                <a:gridCol w="1447560"/>
                <a:gridCol w="838080"/>
                <a:gridCol w="838080"/>
                <a:gridCol w="1295640"/>
              </a:tblGrid>
              <a:tr h="68292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large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data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2000" spc="-1" strike="noStrike">
                          <a:solidFill>
                            <a:srgbClr val="ffffff"/>
                          </a:solidFill>
                          <a:latin typeface="Calibri"/>
                        </a:rPr>
                        <a:t>computer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e48312"/>
                    </a:solidFill>
                  </a:tcPr>
                </a:tc>
              </a:tr>
              <a:tr h="3873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apricot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  <a:tr h="38736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digital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9ece7"/>
                    </a:solidFill>
                  </a:tcPr>
                </a:tc>
              </a:tr>
              <a:tr h="68292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information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2000" spc="-1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b="0" lang="en-US" sz="20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4d8cc"/>
                    </a:solidFill>
                  </a:tcPr>
                </a:tc>
              </a:tr>
            </a:tbl>
          </a:graphicData>
        </a:graphic>
      </p:graphicFrame>
      <p:sp>
        <p:nvSpPr>
          <p:cNvPr id="264" name="TextShape 3"/>
          <p:cNvSpPr txBox="1"/>
          <p:nvPr/>
        </p:nvSpPr>
        <p:spPr>
          <a:xfrm>
            <a:off x="304920" y="5562720"/>
            <a:ext cx="1980720" cy="34272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1685575-8C7B-4704-BE30-2FB6241D449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265" name="CustomShape 4"/>
          <p:cNvSpPr/>
          <p:nvPr/>
        </p:nvSpPr>
        <p:spPr>
          <a:xfrm>
            <a:off x="228600" y="2666880"/>
            <a:ext cx="89150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Which pair of words is more similar?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cosine(apricot,information) =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cosine(digital,information) =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2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cosine(apricot,digital) =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304920" y="1828800"/>
            <a:ext cx="4165560" cy="9525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2"/>
          <a:stretch/>
        </p:blipFill>
        <p:spPr>
          <a:xfrm>
            <a:off x="4495680" y="3187800"/>
            <a:ext cx="977760" cy="33012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/>
        </p:blipFill>
        <p:spPr>
          <a:xfrm>
            <a:off x="3505320" y="5194440"/>
            <a:ext cx="977760" cy="33012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5410080" y="4064040"/>
            <a:ext cx="1054080" cy="330120"/>
          </a:xfrm>
          <a:prstGeom prst="rect">
            <a:avLst/>
          </a:prstGeom>
          <a:ln>
            <a:noFill/>
          </a:ln>
        </p:spPr>
      </p:pic>
      <p:pic>
        <p:nvPicPr>
          <p:cNvPr id="270" name="" descr=""/>
          <p:cNvPicPr/>
          <p:nvPr/>
        </p:nvPicPr>
        <p:blipFill>
          <a:blip r:embed="rId5"/>
          <a:stretch/>
        </p:blipFill>
        <p:spPr>
          <a:xfrm>
            <a:off x="5486400" y="3187800"/>
            <a:ext cx="1054080" cy="33012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6"/>
          <a:stretch/>
        </p:blipFill>
        <p:spPr>
          <a:xfrm>
            <a:off x="4572000" y="5207040"/>
            <a:ext cx="977760" cy="33012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7"/>
          <a:stretch/>
        </p:blipFill>
        <p:spPr>
          <a:xfrm>
            <a:off x="4343400" y="4064040"/>
            <a:ext cx="977760" cy="33012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8"/>
          <a:stretch/>
        </p:blipFill>
        <p:spPr>
          <a:xfrm>
            <a:off x="4800600" y="2857680"/>
            <a:ext cx="1409760" cy="60948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9"/>
          <a:stretch/>
        </p:blipFill>
        <p:spPr>
          <a:xfrm>
            <a:off x="4648320" y="3733920"/>
            <a:ext cx="1447920" cy="60948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10"/>
          <a:stretch/>
        </p:blipFill>
        <p:spPr>
          <a:xfrm>
            <a:off x="3886200" y="4800600"/>
            <a:ext cx="1447920" cy="6094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11"/>
          <a:stretch/>
        </p:blipFill>
        <p:spPr>
          <a:xfrm>
            <a:off x="6858000" y="2908440"/>
            <a:ext cx="1219320" cy="6602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12"/>
          <a:stretch/>
        </p:blipFill>
        <p:spPr>
          <a:xfrm>
            <a:off x="6629400" y="3809880"/>
            <a:ext cx="1498680" cy="66024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13"/>
          <a:stretch/>
        </p:blipFill>
        <p:spPr>
          <a:xfrm>
            <a:off x="6095880" y="4952880"/>
            <a:ext cx="368280" cy="25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Visualizing cosines </a:t>
            </a:r>
            <a:br/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(well, angles)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0" name="Content Placeholder 4" descr=""/>
          <p:cNvPicPr/>
          <p:nvPr/>
        </p:nvPicPr>
        <p:blipFill>
          <a:blip r:embed="rId1"/>
          <a:stretch/>
        </p:blipFill>
        <p:spPr>
          <a:xfrm>
            <a:off x="990720" y="2209680"/>
            <a:ext cx="7242480" cy="4231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 </a:t>
            </a: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But raw frequency is a bad representation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Frequency is clearly useful; if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sugar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appears a lot near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apricot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, that's useful information.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But overly frequent words like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the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,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it,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or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they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are not very informative about the context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Need a function that resolves this frequency paradox!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822960" y="286560"/>
            <a:ext cx="7543440" cy="780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tf-idf: combine two factors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606600" y="1142280"/>
            <a:ext cx="8308440" cy="47264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tf: term frequency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. frequency count (usually log-transformed):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1" lang="en-US" sz="2400" spc="-1" strike="noStrike">
                <a:solidFill>
                  <a:srgbClr val="404040"/>
                </a:solidFill>
                <a:latin typeface="Calibri"/>
              </a:rPr>
              <a:t>Idf: inverse document frequency: tf-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85" name="Picture 3" descr=""/>
          <p:cNvPicPr/>
          <p:nvPr/>
        </p:nvPicPr>
        <p:blipFill>
          <a:blip r:embed="rId1"/>
          <a:stretch/>
        </p:blipFill>
        <p:spPr>
          <a:xfrm>
            <a:off x="2819520" y="2895480"/>
            <a:ext cx="2800080" cy="1294560"/>
          </a:xfrm>
          <a:prstGeom prst="rect">
            <a:avLst/>
          </a:prstGeom>
          <a:ln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5479200" y="2895480"/>
            <a:ext cx="340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Total # of  docs in collection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5366880" y="4437360"/>
            <a:ext cx="3285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# of  docs that have word 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5"/>
          <p:cNvSpPr/>
          <p:nvPr/>
        </p:nvSpPr>
        <p:spPr>
          <a:xfrm>
            <a:off x="4960440" y="3069000"/>
            <a:ext cx="864000" cy="388080"/>
          </a:xfrm>
          <a:custGeom>
            <a:avLst/>
            <a:gdLst/>
            <a:ahLst/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0"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6"/>
          <p:cNvSpPr/>
          <p:nvPr/>
        </p:nvSpPr>
        <p:spPr>
          <a:xfrm flipV="1">
            <a:off x="4876920" y="4114080"/>
            <a:ext cx="776160" cy="456840"/>
          </a:xfrm>
          <a:custGeom>
            <a:avLst/>
            <a:gdLst/>
            <a:ahLst/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0"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8" descr=""/>
          <p:cNvPicPr/>
          <p:nvPr/>
        </p:nvPicPr>
        <p:blipFill>
          <a:blip r:embed="rId2"/>
          <a:stretch/>
        </p:blipFill>
        <p:spPr>
          <a:xfrm>
            <a:off x="3116160" y="5921640"/>
            <a:ext cx="2711160" cy="527040"/>
          </a:xfrm>
          <a:prstGeom prst="rect">
            <a:avLst/>
          </a:prstGeom>
          <a:ln>
            <a:noFill/>
          </a:ln>
        </p:spPr>
      </p:pic>
      <p:sp>
        <p:nvSpPr>
          <p:cNvPr id="291" name="CustomShape 7"/>
          <p:cNvSpPr/>
          <p:nvPr/>
        </p:nvSpPr>
        <p:spPr>
          <a:xfrm>
            <a:off x="248760" y="5128920"/>
            <a:ext cx="672660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tf-idf value for word t in document d: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2" name="CustomShape 8"/>
          <p:cNvSpPr/>
          <p:nvPr/>
        </p:nvSpPr>
        <p:spPr>
          <a:xfrm>
            <a:off x="31320" y="4413600"/>
            <a:ext cx="5213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ff"/>
                </a:solidFill>
                <a:latin typeface="Calibri"/>
              </a:rPr>
              <a:t>Words like "the" or "good" have very low idf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3" name="Picture 12" descr=""/>
          <p:cNvPicPr/>
          <p:nvPr/>
        </p:nvPicPr>
        <p:blipFill>
          <a:blip r:embed="rId3"/>
          <a:stretch/>
        </p:blipFill>
        <p:spPr>
          <a:xfrm>
            <a:off x="1669320" y="1708560"/>
            <a:ext cx="5340240" cy="86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Summary: tf-idf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5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Compare two words using tf-idf cosine to see if they are similar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Compare two documents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Take the centroid of vectors of all the words in the document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Centroid document vector is: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296" name="Picture 3" descr=""/>
          <p:cNvPicPr/>
          <p:nvPr/>
        </p:nvPicPr>
        <p:blipFill>
          <a:blip r:embed="rId1"/>
          <a:stretch/>
        </p:blipFill>
        <p:spPr>
          <a:xfrm>
            <a:off x="1828800" y="4876920"/>
            <a:ext cx="5063760" cy="1472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extShape 1"/>
          <p:cNvSpPr txBox="1"/>
          <p:nvPr/>
        </p:nvSpPr>
        <p:spPr>
          <a:xfrm>
            <a:off x="822960" y="286560"/>
            <a:ext cx="7543440" cy="10083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An alternative to tf-idf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TextShape 2"/>
          <p:cNvSpPr txBox="1"/>
          <p:nvPr/>
        </p:nvSpPr>
        <p:spPr>
          <a:xfrm>
            <a:off x="822960" y="1845720"/>
            <a:ext cx="7543440" cy="48596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000" spc="-1" strike="noStrike">
                <a:solidFill>
                  <a:srgbClr val="404040"/>
                </a:solidFill>
                <a:latin typeface="Calibri"/>
              </a:rPr>
              <a:t>Ask whether a context word is </a:t>
            </a:r>
            <a:r>
              <a:rPr b="1" lang="en-US" sz="3000" spc="-1" strike="noStrike">
                <a:solidFill>
                  <a:srgbClr val="404040"/>
                </a:solidFill>
                <a:latin typeface="Calibri"/>
              </a:rPr>
              <a:t>particularly informative </a:t>
            </a:r>
            <a:r>
              <a:rPr b="0" lang="en-US" sz="3000" spc="-1" strike="noStrike">
                <a:solidFill>
                  <a:srgbClr val="404040"/>
                </a:solidFill>
                <a:latin typeface="Calibri"/>
              </a:rPr>
              <a:t>about the target word.</a:t>
            </a:r>
            <a:endParaRPr b="0" lang="en-US" sz="30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000" spc="-1" strike="noStrike">
                <a:solidFill>
                  <a:srgbClr val="0000ff"/>
                </a:solidFill>
                <a:latin typeface="Calibri"/>
              </a:rPr>
              <a:t>Positive Pointwise Mutual Information (PPMI)</a:t>
            </a:r>
            <a:endParaRPr b="0" lang="en-US" sz="3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EBF242-DDA6-414D-BA02-C5086D8A7871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838080" y="304920"/>
            <a:ext cx="7467120" cy="9140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Pointwise Mutual Information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609480" y="1981080"/>
            <a:ext cx="7924320" cy="47239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Pointwise mutual information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: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Do events x and y co-occur more than if they were independent?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PMI between two words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:  </a:t>
            </a:r>
            <a:r>
              <a:rPr b="0" lang="en-US" sz="1800" spc="-1" strike="noStrike">
                <a:solidFill>
                  <a:srgbClr val="a6a6a6"/>
                </a:solidFill>
                <a:latin typeface="Calibri"/>
              </a:rPr>
              <a:t>(Church &amp; Hanks 1989)</a:t>
            </a:r>
            <a:endParaRPr b="0" lang="en-US" sz="1800" spc="-1" strike="noStrike">
              <a:solidFill>
                <a:srgbClr val="404040"/>
              </a:solidFill>
              <a:latin typeface="Calibri"/>
            </a:endParaRPr>
          </a:p>
          <a:p>
            <a:pPr marL="45720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Do words x and y co-occur more than if they were independent? 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609480" y="1981080"/>
            <a:ext cx="7924320" cy="47239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latin typeface="Calibri"/>
              </a:rPr>
              <a:t> 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pic>
        <p:nvPicPr>
          <p:cNvPr id="303" name="" descr=""/>
          <p:cNvPicPr/>
          <p:nvPr/>
        </p:nvPicPr>
        <p:blipFill>
          <a:blip r:embed="rId2"/>
          <a:stretch/>
        </p:blipFill>
        <p:spPr>
          <a:xfrm>
            <a:off x="2971800" y="2971800"/>
            <a:ext cx="3009960" cy="63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extShape 1"/>
          <p:cNvSpPr txBox="1"/>
          <p:nvPr/>
        </p:nvSpPr>
        <p:spPr>
          <a:xfrm>
            <a:off x="604080" y="685800"/>
            <a:ext cx="8235000" cy="742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44000"/>
          </a:bodyPr>
          <a:p>
            <a:pPr>
              <a:lnSpc>
                <a:spcPct val="85000"/>
              </a:lnSpc>
            </a:pPr>
            <a:r>
              <a:rPr b="0" lang="en-US" sz="4400" spc="-52" strike="noStrike">
                <a:solidFill>
                  <a:srgbClr val="404040"/>
                </a:solidFill>
                <a:latin typeface="Calibri Light"/>
              </a:rPr>
              <a:t>Positive Pointwise Mutual Information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5" name="TextShape 2"/>
          <p:cNvSpPr txBox="1"/>
          <p:nvPr/>
        </p:nvSpPr>
        <p:spPr>
          <a:xfrm>
            <a:off x="304920" y="1523880"/>
            <a:ext cx="8991360" cy="510516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lvl="1" marL="3430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cc0000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PMI ranges from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430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cc0000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But the negative values are problematic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68580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Things are co-occurring </a:t>
            </a:r>
            <a:r>
              <a:rPr b="1" lang="en-US" sz="2800" spc="-1" strike="noStrike">
                <a:solidFill>
                  <a:srgbClr val="404040"/>
                </a:solidFill>
                <a:latin typeface="Calibri"/>
              </a:rPr>
              <a:t>less than </a:t>
            </a: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we expect by chance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2" marL="68580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Unreliable without enormous corpora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3" marL="10288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Imagine w1 and w2 whose probability is each 10</a:t>
            </a:r>
            <a:r>
              <a:rPr b="0" lang="en-US" sz="2400" spc="-1" strike="noStrike" baseline="30000">
                <a:solidFill>
                  <a:srgbClr val="404040"/>
                </a:solidFill>
                <a:latin typeface="Calibri"/>
              </a:rPr>
              <a:t>-6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3" marL="10288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Hard to be sure p(w1,w2) is significantly different than 10</a:t>
            </a:r>
            <a:r>
              <a:rPr b="0" lang="en-US" sz="2400" spc="-1" strike="noStrike" baseline="30000">
                <a:solidFill>
                  <a:srgbClr val="404040"/>
                </a:solidFill>
                <a:latin typeface="Calibri"/>
              </a:rPr>
              <a:t>-12</a:t>
            </a:r>
            <a:r>
              <a:rPr b="0" lang="en-US" sz="24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en-US" sz="2400" spc="-1" strike="noStrike">
              <a:solidFill>
                <a:srgbClr val="404040"/>
              </a:solidFill>
              <a:latin typeface="Calibri"/>
            </a:endParaRPr>
          </a:p>
          <a:p>
            <a:pPr lvl="2" marL="68580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Plus it’s not clear people are good at “unrelatedness”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430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So we just replace negative PMI values by 0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43080" indent="-3427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Positive PMI (PPMI) between word1 and word2: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6" name="TextShape 3"/>
          <p:cNvSpPr txBox="1"/>
          <p:nvPr/>
        </p:nvSpPr>
        <p:spPr>
          <a:xfrm>
            <a:off x="304920" y="1523880"/>
            <a:ext cx="8991360" cy="5105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latin typeface="Calibri"/>
              </a:rPr>
              <a:t> 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There are relations between senses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380880" y="1066680"/>
            <a:ext cx="8457840" cy="742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Computing PPMI on a term-context matrix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TextShape 2"/>
          <p:cNvSpPr txBox="1"/>
          <p:nvPr/>
        </p:nvSpPr>
        <p:spPr>
          <a:xfrm>
            <a:off x="304920" y="2057400"/>
            <a:ext cx="8534160" cy="33332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Matrix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F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with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W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rows (words) and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C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columns (contexts)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f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Times New Roman"/>
              </a:rPr>
              <a:t>ij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is # of times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w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Times New Roman"/>
              </a:rPr>
              <a:t>i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occurs in context </a:t>
            </a:r>
            <a:r>
              <a:rPr b="0" lang="en-US" sz="2000" spc="-1" strike="noStrike">
                <a:solidFill>
                  <a:srgbClr val="404040"/>
                </a:solidFill>
                <a:latin typeface="Times New Roman"/>
              </a:rPr>
              <a:t>c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Times New Roman"/>
              </a:rPr>
              <a:t>j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09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FF9984F-4D0C-46C4-8E75-C24A6FF2F65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10" name="Picture 4" descr="matrix.tiff"/>
          <p:cNvPicPr/>
          <p:nvPr/>
        </p:nvPicPr>
        <p:blipFill>
          <a:blip r:embed="rId1"/>
          <a:stretch/>
        </p:blipFill>
        <p:spPr>
          <a:xfrm>
            <a:off x="5486400" y="2514600"/>
            <a:ext cx="3504960" cy="83124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2"/>
          <a:stretch/>
        </p:blipFill>
        <p:spPr>
          <a:xfrm>
            <a:off x="380880" y="3429000"/>
            <a:ext cx="1397160" cy="116856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3"/>
          <a:stretch/>
        </p:blipFill>
        <p:spPr>
          <a:xfrm>
            <a:off x="2133720" y="3048120"/>
            <a:ext cx="1409760" cy="162576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4"/>
          <a:stretch/>
        </p:blipFill>
        <p:spPr>
          <a:xfrm>
            <a:off x="3886200" y="3048120"/>
            <a:ext cx="1460520" cy="15746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5"/>
          <a:stretch/>
        </p:blipFill>
        <p:spPr>
          <a:xfrm>
            <a:off x="736560" y="4952880"/>
            <a:ext cx="1854360" cy="74916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6"/>
          <a:stretch/>
        </p:blipFill>
        <p:spPr>
          <a:xfrm>
            <a:off x="3352680" y="4876920"/>
            <a:ext cx="3187800" cy="88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228600" y="2895480"/>
            <a:ext cx="3123720" cy="12949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p(w=information,c=data) = 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p(w=information) =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p(c=data) =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FC49AD1-1A5C-4C19-9B30-6C094FDB71CD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318" name="CustomShape 3"/>
          <p:cNvSpPr/>
          <p:nvPr/>
        </p:nvSpPr>
        <p:spPr>
          <a:xfrm>
            <a:off x="3652200" y="2910240"/>
            <a:ext cx="8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= .32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9" name="CustomShape 4"/>
          <p:cNvSpPr/>
          <p:nvPr/>
        </p:nvSpPr>
        <p:spPr>
          <a:xfrm>
            <a:off x="3090600" y="2910240"/>
            <a:ext cx="69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6/19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0" name="CustomShape 5"/>
          <p:cNvSpPr/>
          <p:nvPr/>
        </p:nvSpPr>
        <p:spPr>
          <a:xfrm>
            <a:off x="2314800" y="3276720"/>
            <a:ext cx="836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11/19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1" name="CustomShape 6"/>
          <p:cNvSpPr/>
          <p:nvPr/>
        </p:nvSpPr>
        <p:spPr>
          <a:xfrm>
            <a:off x="2967480" y="3276720"/>
            <a:ext cx="807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= .58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CustomShape 7"/>
          <p:cNvSpPr/>
          <p:nvPr/>
        </p:nvSpPr>
        <p:spPr>
          <a:xfrm>
            <a:off x="1414440" y="3642840"/>
            <a:ext cx="69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7/19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3" name="CustomShape 8"/>
          <p:cNvSpPr/>
          <p:nvPr/>
        </p:nvSpPr>
        <p:spPr>
          <a:xfrm>
            <a:off x="2042640" y="3642840"/>
            <a:ext cx="640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= .37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" descr=""/>
          <p:cNvPicPr/>
          <p:nvPr/>
        </p:nvPicPr>
        <p:blipFill>
          <a:blip r:embed="rId1"/>
          <a:stretch/>
        </p:blipFill>
        <p:spPr>
          <a:xfrm>
            <a:off x="3048120" y="863640"/>
            <a:ext cx="5549760" cy="1841400"/>
          </a:xfrm>
          <a:prstGeom prst="rect">
            <a:avLst/>
          </a:prstGeom>
          <a:ln>
            <a:noFill/>
          </a:ln>
        </p:spPr>
      </p:pic>
      <p:pic>
        <p:nvPicPr>
          <p:cNvPr id="325" name="" descr=""/>
          <p:cNvPicPr/>
          <p:nvPr/>
        </p:nvPicPr>
        <p:blipFill>
          <a:blip r:embed="rId2"/>
          <a:stretch/>
        </p:blipFill>
        <p:spPr>
          <a:xfrm>
            <a:off x="1523880" y="3746520"/>
            <a:ext cx="6095880" cy="22478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3"/>
          <a:stretch/>
        </p:blipFill>
        <p:spPr>
          <a:xfrm>
            <a:off x="1219320" y="1219320"/>
            <a:ext cx="1727280" cy="144792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4"/>
          <a:stretch/>
        </p:blipFill>
        <p:spPr>
          <a:xfrm>
            <a:off x="4724280" y="2666880"/>
            <a:ext cx="1320840" cy="104148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5"/>
          <a:stretch/>
        </p:blipFill>
        <p:spPr>
          <a:xfrm>
            <a:off x="6553080" y="2654280"/>
            <a:ext cx="1295280" cy="1015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3C0F499-F253-491A-9DE0-4344A3A37E79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304920" y="3200400"/>
            <a:ext cx="4266720" cy="6091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pmi(information,data) = log</a:t>
            </a:r>
            <a:r>
              <a:rPr b="0" lang="en-US" sz="2000" spc="-1" strike="noStrike" baseline="-25000">
                <a:solidFill>
                  <a:srgbClr val="404040"/>
                </a:solidFill>
                <a:latin typeface="Calibri"/>
              </a:rPr>
              <a:t>2</a:t>
            </a:r>
            <a:r>
              <a:rPr b="0" lang="en-US" sz="2000" spc="-1" strike="noStrike">
                <a:solidFill>
                  <a:srgbClr val="404040"/>
                </a:solidFill>
                <a:latin typeface="Calibri"/>
              </a:rPr>
              <a:t> 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31" name="CustomShape 3"/>
          <p:cNvSpPr/>
          <p:nvPr/>
        </p:nvSpPr>
        <p:spPr>
          <a:xfrm>
            <a:off x="4343400" y="3200400"/>
            <a:ext cx="76176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.32 /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2" name="CustomShape 4"/>
          <p:cNvSpPr/>
          <p:nvPr/>
        </p:nvSpPr>
        <p:spPr>
          <a:xfrm>
            <a:off x="5105520" y="3200400"/>
            <a:ext cx="15235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(.37*.58) 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6400800" y="3200400"/>
            <a:ext cx="23061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ＭＳ Ｐゴシック"/>
              </a:rPr>
              <a:t>= .58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6440040" y="3669120"/>
            <a:ext cx="262404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0000"/>
                </a:solidFill>
                <a:latin typeface="Calibri"/>
              </a:rPr>
              <a:t>(.57 using full precision)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35" name="" descr=""/>
          <p:cNvPicPr/>
          <p:nvPr/>
        </p:nvPicPr>
        <p:blipFill>
          <a:blip r:embed="rId1"/>
          <a:stretch/>
        </p:blipFill>
        <p:spPr>
          <a:xfrm>
            <a:off x="1270080" y="1523880"/>
            <a:ext cx="1854360" cy="749160"/>
          </a:xfrm>
          <a:prstGeom prst="rect">
            <a:avLst/>
          </a:prstGeom>
          <a:ln>
            <a:noFill/>
          </a:ln>
        </p:spPr>
      </p:pic>
      <p:pic>
        <p:nvPicPr>
          <p:cNvPr id="336" name="" descr=""/>
          <p:cNvPicPr/>
          <p:nvPr/>
        </p:nvPicPr>
        <p:blipFill>
          <a:blip r:embed="rId2"/>
          <a:stretch/>
        </p:blipFill>
        <p:spPr>
          <a:xfrm>
            <a:off x="3200400" y="990720"/>
            <a:ext cx="5931000" cy="209556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3"/>
          <a:stretch/>
        </p:blipFill>
        <p:spPr>
          <a:xfrm>
            <a:off x="838080" y="3873600"/>
            <a:ext cx="5969160" cy="191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87" dur="indefinite" restart="never" nodeType="tmRoot">
          <p:childTnLst>
            <p:seq>
              <p:cTn id="288" dur="indefinite" nodeType="mainSeq">
                <p:childTnLst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5" fill="hold">
                      <p:stCondLst>
                        <p:cond delay="indefinite"/>
                      </p:stCondLst>
                      <p:childTnLst>
                        <p:par>
                          <p:cTn id="306" fill="hold">
                            <p:stCondLst>
                              <p:cond delay="0"/>
                            </p:stCondLst>
                            <p:childTnLst>
                              <p:par>
                                <p:cTn id="3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Weighting PMI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PMI is biased toward infrequent events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Very rare words have very high PMI values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Two solutions: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Give rare words slightly higher probabilities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Use add-one smoothing (which has a similar effect)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0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E79BB0D-7FF6-47EE-A2EC-09966ED3F56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1371600" y="990720"/>
            <a:ext cx="7467120" cy="8949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1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Weighting PMI: Giving rare context words slightly higher probability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2" name="TextShape 2"/>
          <p:cNvSpPr txBox="1"/>
          <p:nvPr/>
        </p:nvSpPr>
        <p:spPr>
          <a:xfrm>
            <a:off x="304920" y="2057400"/>
            <a:ext cx="8534160" cy="476712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Raise the context probabilities to :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This helps because  for rare </a:t>
            </a:r>
            <a:r>
              <a:rPr b="0" i="1" lang="en-US" sz="2800" spc="-1" strike="noStrike">
                <a:solidFill>
                  <a:srgbClr val="404040"/>
                </a:solidFill>
                <a:latin typeface="Calibri"/>
              </a:rPr>
              <a:t>c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Consider two events, P(a) = .99 and P(b)=.01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  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3" name="TextShape 3"/>
          <p:cNvSpPr txBox="1"/>
          <p:nvPr/>
        </p:nvSpPr>
        <p:spPr>
          <a:xfrm>
            <a:off x="304920" y="2057400"/>
            <a:ext cx="8534160" cy="476712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2000" spc="-1" strike="noStrike">
                <a:latin typeface="Calibri"/>
              </a:rPr>
              <a:t> </a:t>
            </a:r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4" name="TextShape 4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76AFF18-7142-4526-A187-1B38BA09A7F5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45" name="Picture 4" descr=""/>
          <p:cNvPicPr/>
          <p:nvPr/>
        </p:nvPicPr>
        <p:blipFill>
          <a:blip r:embed="rId2"/>
          <a:stretch/>
        </p:blipFill>
        <p:spPr>
          <a:xfrm>
            <a:off x="2133720" y="2514600"/>
            <a:ext cx="4472280" cy="157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9" dur="indefinite" restart="never" nodeType="tmRoot">
          <p:childTnLst>
            <p:seq>
              <p:cTn id="310" dur="indefinite" nodeType="mainSeq">
                <p:childTnLst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Use Laplace (add-1) smoothing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48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4EAF548-2059-4072-816D-19994E4AE1E4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endParaRPr b="0" lang="en-US" sz="2000" spc="-1" strike="noStrike">
              <a:solidFill>
                <a:srgbClr val="404040"/>
              </a:solidFill>
              <a:latin typeface="Calibri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9FEFBB3-38A3-48E0-AB8D-8D57C1115378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52" name="" descr=""/>
          <p:cNvPicPr/>
          <p:nvPr/>
        </p:nvPicPr>
        <p:blipFill>
          <a:blip r:embed="rId1"/>
          <a:stretch/>
        </p:blipFill>
        <p:spPr>
          <a:xfrm>
            <a:off x="1676520" y="1219320"/>
            <a:ext cx="5346720" cy="1752480"/>
          </a:xfrm>
          <a:prstGeom prst="rect">
            <a:avLst/>
          </a:prstGeom>
          <a:ln>
            <a:noFill/>
          </a:ln>
        </p:spPr>
      </p:pic>
      <p:pic>
        <p:nvPicPr>
          <p:cNvPr id="353" name="" descr=""/>
          <p:cNvPicPr/>
          <p:nvPr/>
        </p:nvPicPr>
        <p:blipFill>
          <a:blip r:embed="rId2"/>
          <a:stretch/>
        </p:blipFill>
        <p:spPr>
          <a:xfrm>
            <a:off x="304920" y="3429000"/>
            <a:ext cx="6477120" cy="2222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Shape 1"/>
          <p:cNvSpPr txBox="1"/>
          <p:nvPr/>
        </p:nvSpPr>
        <p:spPr>
          <a:xfrm>
            <a:off x="1371600" y="914400"/>
            <a:ext cx="7467120" cy="7426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38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PPMI versus add-2 smoothed PPMI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TextShape 2"/>
          <p:cNvSpPr txBox="1"/>
          <p:nvPr/>
        </p:nvSpPr>
        <p:spPr>
          <a:xfrm>
            <a:off x="7425360" y="6459840"/>
            <a:ext cx="98352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AE34717-C0A7-4405-BCDA-60715315CC93}" type="slidenum">
              <a:rPr b="0" lang="en-US" sz="1050" spc="-1" strike="noStrike">
                <a:solidFill>
                  <a:srgbClr val="ffffff"/>
                </a:solidFill>
                <a:latin typeface="Calibri"/>
              </a:rPr>
              <a:t>&lt;number&gt;</a:t>
            </a:fld>
            <a:endParaRPr b="0" lang="en-US" sz="1050" spc="-1" strike="noStrike">
              <a:latin typeface="Times New Roman"/>
            </a:endParaRPr>
          </a:p>
        </p:txBody>
      </p:sp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1143000" y="3873600"/>
            <a:ext cx="5778360" cy="191772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2"/>
          <a:stretch/>
        </p:blipFill>
        <p:spPr>
          <a:xfrm>
            <a:off x="1041480" y="1828800"/>
            <a:ext cx="5969160" cy="1917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27" dur="indefinite" restart="never" nodeType="tmRoot">
          <p:childTnLst>
            <p:seq>
              <p:cTn id="328" dur="indefinite" nodeType="mainSeq">
                <p:childTnLst>
                  <p:par>
                    <p:cTn id="329" fill="hold">
                      <p:stCondLst>
                        <p:cond delay="indefinite"/>
                      </p:stCondLst>
                      <p:childTnLst>
                        <p:par>
                          <p:cTn id="330" fill="hold">
                            <p:stCondLst>
                              <p:cond delay="0"/>
                            </p:stCondLst>
                            <p:childTnLst>
                              <p:par>
                                <p:cTn id="3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Summary for Part I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822960" y="1845720"/>
            <a:ext cx="7543440" cy="44784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rmAutofit fontScale="86000"/>
          </a:bodyPr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Survey of Lexical Semantics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Idea of Embeddings: Represent a word as a function of its distribution with other words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Tf-idf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Cosines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PPMI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</a:pP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409680" indent="-23616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Next lecture: sparse embeddings, word2vec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295280" y="762120"/>
            <a:ext cx="7467120" cy="15192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2000"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Synonymity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380880" y="1371600"/>
            <a:ext cx="8534160" cy="333324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600" spc="-1" strike="noStrike">
                <a:solidFill>
                  <a:srgbClr val="404040"/>
                </a:solidFill>
                <a:latin typeface="Calibri"/>
              </a:rPr>
              <a:t>Synonyms have the same meaning in some or all contexts.</a:t>
            </a:r>
            <a:endParaRPr b="0" lang="en-US" sz="36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filbert / hazelnut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couch / sofa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big / large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automobile / car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vomit / throw up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Water / H</a:t>
            </a:r>
            <a:r>
              <a:rPr b="0" lang="en-US" sz="3200" spc="-1" strike="noStrike" baseline="-25000">
                <a:solidFill>
                  <a:srgbClr val="404040"/>
                </a:solidFill>
                <a:latin typeface="Calibri"/>
              </a:rPr>
              <a:t>2</a:t>
            </a: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0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Synonymity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Note that there are probably no examples of perfect synonymy.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Even if many aspects of meaning are identical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800" spc="-1" strike="noStrike">
                <a:solidFill>
                  <a:srgbClr val="404040"/>
                </a:solidFill>
                <a:latin typeface="Calibri"/>
              </a:rPr>
              <a:t>Still may not preserve the acceptability based on notions of politeness, slang, register, genre, etc.</a:t>
            </a:r>
            <a:endParaRPr b="0" lang="en-US" sz="2800" spc="-1" strike="noStrike">
              <a:solidFill>
                <a:srgbClr val="404040"/>
              </a:solidFill>
              <a:latin typeface="Calibri"/>
            </a:endParaRPr>
          </a:p>
          <a:p>
            <a:pPr marL="91440" indent="-91080">
              <a:lnSpc>
                <a:spcPct val="90000"/>
              </a:lnSpc>
              <a:spcBef>
                <a:spcPts val="1199"/>
              </a:spcBef>
              <a:spcAft>
                <a:spcPts val="201"/>
              </a:spcAft>
              <a:buClr>
                <a:srgbClr val="e48312"/>
              </a:buClr>
              <a:buFont typeface="Calibri"/>
              <a:buChar char=" "/>
            </a:pPr>
            <a:r>
              <a:rPr b="0" lang="en-US" sz="3200" spc="-1" strike="noStrike">
                <a:solidFill>
                  <a:srgbClr val="404040"/>
                </a:solidFill>
                <a:latin typeface="Calibri"/>
              </a:rPr>
              <a:t>The Linguistic Principle of Contrast:</a:t>
            </a:r>
            <a:endParaRPr b="0" lang="en-US" sz="3200" spc="-1" strike="noStrike">
              <a:solidFill>
                <a:srgbClr val="404040"/>
              </a:solidFill>
              <a:latin typeface="Calibri"/>
            </a:endParaRPr>
          </a:p>
          <a:p>
            <a:pPr lvl="1" marL="384120" indent="-18252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  <a:buClr>
                <a:srgbClr val="e48312"/>
              </a:buClr>
              <a:buFont typeface="Calibri"/>
              <a:buChar char="◦"/>
            </a:pPr>
            <a:r>
              <a:rPr b="0" lang="en-US" sz="2600" spc="-1" strike="noStrike">
                <a:solidFill>
                  <a:srgbClr val="404040"/>
                </a:solidFill>
                <a:latin typeface="Calibri"/>
              </a:rPr>
              <a:t>Difference in form -&gt; difference in meaning</a:t>
            </a:r>
            <a:endParaRPr b="0" lang="en-US" sz="26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822960" y="286560"/>
            <a:ext cx="7543440" cy="1450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85000"/>
              </a:lnSpc>
            </a:pPr>
            <a:r>
              <a:rPr b="0" lang="en-US" sz="4800" spc="-52" strike="noStrike">
                <a:solidFill>
                  <a:srgbClr val="404040"/>
                </a:solidFill>
                <a:latin typeface="Calibri Light"/>
              </a:rPr>
              <a:t>Relation: Synonymity?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822960" y="1845720"/>
            <a:ext cx="7543440" cy="4023000"/>
          </a:xfrm>
          <a:prstGeom prst="rect">
            <a:avLst/>
          </a:prstGeom>
          <a:noFill/>
          <a:ln>
            <a:noFill/>
          </a:ln>
        </p:spPr>
        <p:txBody>
          <a:bodyPr lIns="0" rIns="0">
            <a:noAutofit/>
          </a:bodyPr>
          <a:p>
            <a:pPr marL="20124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4000" spc="-1" strike="noStrike">
                <a:solidFill>
                  <a:srgbClr val="404040"/>
                </a:solidFill>
                <a:latin typeface="Calibri"/>
              </a:rPr>
              <a:t>Water/H</a:t>
            </a:r>
            <a:r>
              <a:rPr b="0" lang="en-US" sz="4000" spc="-1" strike="noStrike" baseline="-25000">
                <a:solidFill>
                  <a:srgbClr val="404040"/>
                </a:solidFill>
                <a:latin typeface="Calibri"/>
              </a:rPr>
              <a:t>2</a:t>
            </a:r>
            <a:r>
              <a:rPr b="0" lang="en-US" sz="4000" spc="-1" strike="noStrike">
                <a:solidFill>
                  <a:srgbClr val="404040"/>
                </a:solidFill>
                <a:latin typeface="Calibri"/>
              </a:rPr>
              <a:t>0</a:t>
            </a:r>
            <a:endParaRPr b="0" lang="en-US" sz="4000" spc="-1" strike="noStrike">
              <a:solidFill>
                <a:srgbClr val="404040"/>
              </a:solidFill>
              <a:latin typeface="Calibri"/>
            </a:endParaRPr>
          </a:p>
          <a:p>
            <a:pPr marL="20124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r>
              <a:rPr b="0" lang="en-US" sz="4000" spc="-1" strike="noStrike">
                <a:solidFill>
                  <a:srgbClr val="404040"/>
                </a:solidFill>
                <a:latin typeface="Calibri"/>
              </a:rPr>
              <a:t>Big/large</a:t>
            </a:r>
            <a:endParaRPr b="0" lang="en-US" sz="4000" spc="-1" strike="noStrike">
              <a:solidFill>
                <a:srgbClr val="404040"/>
              </a:solidFill>
              <a:latin typeface="Calibri"/>
            </a:endParaRPr>
          </a:p>
          <a:p>
            <a:pPr marL="201240">
              <a:lnSpc>
                <a:spcPct val="90000"/>
              </a:lnSpc>
              <a:spcBef>
                <a:spcPts val="201"/>
              </a:spcBef>
              <a:spcAft>
                <a:spcPts val="400"/>
              </a:spcAft>
            </a:pPr>
            <a:endParaRPr b="0" lang="en-US" sz="4000" spc="-1" strike="noStrike">
              <a:solidFill>
                <a:srgbClr val="40404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35163</TotalTime>
  <Application>LibreOffice/6.3.3.2$Linux_X86_64 LibreOffice_project/30$Build-2</Application>
  <Words>2175</Words>
  <Paragraphs>409</Paragraphs>
  <Company>Carnegie Mellon University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2009-06-12T17:14:38Z</dcterms:created>
  <dc:creator>jure</dc:creator>
  <dc:description/>
  <dc:language>en-US</dc:language>
  <cp:lastModifiedBy>Motaz Saad</cp:lastModifiedBy>
  <cp:lastPrinted>2018-08-13T23:14:25Z</cp:lastPrinted>
  <dcterms:modified xsi:type="dcterms:W3CDTF">2019-12-04T17:25:49Z</dcterms:modified>
  <cp:revision>1683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Company">
    <vt:lpwstr>Carnegie Mellon University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68</vt:i4>
  </property>
</Properties>
</file>